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9"/>
  </p:notesMasterIdLst>
  <p:handoutMasterIdLst>
    <p:handoutMasterId r:id="rId110"/>
  </p:handoutMasterIdLst>
  <p:sldIdLst>
    <p:sldId id="463" r:id="rId2"/>
    <p:sldId id="466" r:id="rId3"/>
    <p:sldId id="566" r:id="rId4"/>
    <p:sldId id="568" r:id="rId5"/>
    <p:sldId id="468" r:id="rId6"/>
    <p:sldId id="571" r:id="rId7"/>
    <p:sldId id="572" r:id="rId8"/>
    <p:sldId id="584" r:id="rId9"/>
    <p:sldId id="257" r:id="rId10"/>
    <p:sldId id="586" r:id="rId11"/>
    <p:sldId id="588" r:id="rId12"/>
    <p:sldId id="615" r:id="rId13"/>
    <p:sldId id="614" r:id="rId14"/>
    <p:sldId id="587" r:id="rId15"/>
    <p:sldId id="589" r:id="rId16"/>
    <p:sldId id="605" r:id="rId17"/>
    <p:sldId id="593" r:id="rId18"/>
    <p:sldId id="594" r:id="rId19"/>
    <p:sldId id="606" r:id="rId20"/>
    <p:sldId id="595" r:id="rId21"/>
    <p:sldId id="596" r:id="rId22"/>
    <p:sldId id="597" r:id="rId23"/>
    <p:sldId id="598" r:id="rId24"/>
    <p:sldId id="354" r:id="rId25"/>
    <p:sldId id="473" r:id="rId26"/>
    <p:sldId id="258" r:id="rId27"/>
    <p:sldId id="472" r:id="rId28"/>
    <p:sldId id="474" r:id="rId29"/>
    <p:sldId id="477" r:id="rId30"/>
    <p:sldId id="480" r:id="rId31"/>
    <p:sldId id="609" r:id="rId32"/>
    <p:sldId id="482" r:id="rId33"/>
    <p:sldId id="672" r:id="rId34"/>
    <p:sldId id="483" r:id="rId35"/>
    <p:sldId id="484" r:id="rId36"/>
    <p:sldId id="276" r:id="rId37"/>
    <p:sldId id="277" r:id="rId38"/>
    <p:sldId id="278" r:id="rId39"/>
    <p:sldId id="279" r:id="rId40"/>
    <p:sldId id="280" r:id="rId41"/>
    <p:sldId id="281" r:id="rId42"/>
    <p:sldId id="630" r:id="rId43"/>
    <p:sldId id="631" r:id="rId44"/>
    <p:sldId id="637" r:id="rId45"/>
    <p:sldId id="632" r:id="rId46"/>
    <p:sldId id="633" r:id="rId47"/>
    <p:sldId id="634" r:id="rId48"/>
    <p:sldId id="635" r:id="rId49"/>
    <p:sldId id="488" r:id="rId50"/>
    <p:sldId id="489" r:id="rId51"/>
    <p:sldId id="490" r:id="rId52"/>
    <p:sldId id="491" r:id="rId53"/>
    <p:sldId id="492" r:id="rId54"/>
    <p:sldId id="493" r:id="rId55"/>
    <p:sldId id="494" r:id="rId56"/>
    <p:sldId id="495" r:id="rId57"/>
    <p:sldId id="496" r:id="rId58"/>
    <p:sldId id="497" r:id="rId59"/>
    <p:sldId id="498" r:id="rId60"/>
    <p:sldId id="500" r:id="rId61"/>
    <p:sldId id="627" r:id="rId62"/>
    <p:sldId id="628" r:id="rId63"/>
    <p:sldId id="503" r:id="rId64"/>
    <p:sldId id="504" r:id="rId65"/>
    <p:sldId id="262" r:id="rId66"/>
    <p:sldId id="629" r:id="rId67"/>
    <p:sldId id="671" r:id="rId68"/>
    <p:sldId id="533" r:id="rId69"/>
    <p:sldId id="643" r:id="rId70"/>
    <p:sldId id="645" r:id="rId71"/>
    <p:sldId id="646" r:id="rId72"/>
    <p:sldId id="647" r:id="rId73"/>
    <p:sldId id="649" r:id="rId74"/>
    <p:sldId id="650" r:id="rId75"/>
    <p:sldId id="651" r:id="rId76"/>
    <p:sldId id="652" r:id="rId77"/>
    <p:sldId id="653" r:id="rId78"/>
    <p:sldId id="654" r:id="rId79"/>
    <p:sldId id="657" r:id="rId80"/>
    <p:sldId id="658" r:id="rId81"/>
    <p:sldId id="659" r:id="rId82"/>
    <p:sldId id="660" r:id="rId83"/>
    <p:sldId id="661" r:id="rId84"/>
    <p:sldId id="662" r:id="rId85"/>
    <p:sldId id="663" r:id="rId86"/>
    <p:sldId id="664" r:id="rId87"/>
    <p:sldId id="665" r:id="rId88"/>
    <p:sldId id="666" r:id="rId89"/>
    <p:sldId id="667" r:id="rId90"/>
    <p:sldId id="668" r:id="rId91"/>
    <p:sldId id="669" r:id="rId92"/>
    <p:sldId id="670" r:id="rId93"/>
    <p:sldId id="638" r:id="rId94"/>
    <p:sldId id="639" r:id="rId95"/>
    <p:sldId id="640" r:id="rId96"/>
    <p:sldId id="312" r:id="rId97"/>
    <p:sldId id="313" r:id="rId98"/>
    <p:sldId id="611" r:id="rId99"/>
    <p:sldId id="612" r:id="rId100"/>
    <p:sldId id="622" r:id="rId101"/>
    <p:sldId id="623" r:id="rId102"/>
    <p:sldId id="624" r:id="rId103"/>
    <p:sldId id="625" r:id="rId104"/>
    <p:sldId id="626" r:id="rId105"/>
    <p:sldId id="314" r:id="rId106"/>
    <p:sldId id="608" r:id="rId107"/>
    <p:sldId id="621" r:id="rId108"/>
  </p:sldIdLst>
  <p:sldSz cx="9144000" cy="6858000" type="screen4x3"/>
  <p:notesSz cx="7315200" cy="96012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3300"/>
    <a:srgbClr val="FFFFFF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 horzBarState="maximized">
    <p:restoredLeft sz="32787"/>
    <p:restoredTop sz="90929"/>
  </p:normalViewPr>
  <p:slideViewPr>
    <p:cSldViewPr>
      <p:cViewPr varScale="1">
        <p:scale>
          <a:sx n="75" d="100"/>
          <a:sy n="75" d="100"/>
        </p:scale>
        <p:origin x="-63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482"/>
    </p:cViewPr>
  </p:sorterViewPr>
  <p:notesViewPr>
    <p:cSldViewPr>
      <p:cViewPr varScale="1">
        <p:scale>
          <a:sx n="61" d="100"/>
          <a:sy n="61" d="100"/>
        </p:scale>
        <p:origin x="-2418" y="-54"/>
      </p:cViewPr>
      <p:guideLst>
        <p:guide orient="horz" pos="3024"/>
        <p:guide pos="230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4.xml"/><Relationship Id="rId13" Type="http://schemas.openxmlformats.org/officeDocument/2006/relationships/slide" Target="slides/slide21.xml"/><Relationship Id="rId18" Type="http://schemas.openxmlformats.org/officeDocument/2006/relationships/slide" Target="slides/slide30.xml"/><Relationship Id="rId26" Type="http://schemas.openxmlformats.org/officeDocument/2006/relationships/slide" Target="slides/slide95.xml"/><Relationship Id="rId3" Type="http://schemas.openxmlformats.org/officeDocument/2006/relationships/slide" Target="slides/slide6.xml"/><Relationship Id="rId21" Type="http://schemas.openxmlformats.org/officeDocument/2006/relationships/slide" Target="slides/slide44.xml"/><Relationship Id="rId7" Type="http://schemas.openxmlformats.org/officeDocument/2006/relationships/slide" Target="slides/slide11.xml"/><Relationship Id="rId12" Type="http://schemas.openxmlformats.org/officeDocument/2006/relationships/slide" Target="slides/slide20.xml"/><Relationship Id="rId17" Type="http://schemas.openxmlformats.org/officeDocument/2006/relationships/slide" Target="slides/slide27.xml"/><Relationship Id="rId25" Type="http://schemas.openxmlformats.org/officeDocument/2006/relationships/slide" Target="slides/slide94.xml"/><Relationship Id="rId2" Type="http://schemas.openxmlformats.org/officeDocument/2006/relationships/slide" Target="slides/slide4.xml"/><Relationship Id="rId16" Type="http://schemas.openxmlformats.org/officeDocument/2006/relationships/slide" Target="slides/slide26.xml"/><Relationship Id="rId20" Type="http://schemas.openxmlformats.org/officeDocument/2006/relationships/slide" Target="slides/slide34.xml"/><Relationship Id="rId1" Type="http://schemas.openxmlformats.org/officeDocument/2006/relationships/slide" Target="slides/slide3.xml"/><Relationship Id="rId6" Type="http://schemas.openxmlformats.org/officeDocument/2006/relationships/slide" Target="slides/slide10.xml"/><Relationship Id="rId11" Type="http://schemas.openxmlformats.org/officeDocument/2006/relationships/slide" Target="slides/slide18.xml"/><Relationship Id="rId24" Type="http://schemas.openxmlformats.org/officeDocument/2006/relationships/slide" Target="slides/slide69.xml"/><Relationship Id="rId5" Type="http://schemas.openxmlformats.org/officeDocument/2006/relationships/slide" Target="slides/slide9.xml"/><Relationship Id="rId15" Type="http://schemas.openxmlformats.org/officeDocument/2006/relationships/slide" Target="slides/slide23.xml"/><Relationship Id="rId23" Type="http://schemas.openxmlformats.org/officeDocument/2006/relationships/slide" Target="slides/slide65.xml"/><Relationship Id="rId28" Type="http://schemas.openxmlformats.org/officeDocument/2006/relationships/slide" Target="slides/slide106.xml"/><Relationship Id="rId10" Type="http://schemas.openxmlformats.org/officeDocument/2006/relationships/slide" Target="slides/slide17.xml"/><Relationship Id="rId19" Type="http://schemas.openxmlformats.org/officeDocument/2006/relationships/slide" Target="slides/slide32.xml"/><Relationship Id="rId4" Type="http://schemas.openxmlformats.org/officeDocument/2006/relationships/slide" Target="slides/slide8.xml"/><Relationship Id="rId9" Type="http://schemas.openxmlformats.org/officeDocument/2006/relationships/slide" Target="slides/slide15.xml"/><Relationship Id="rId14" Type="http://schemas.openxmlformats.org/officeDocument/2006/relationships/slide" Target="slides/slide22.xml"/><Relationship Id="rId22" Type="http://schemas.openxmlformats.org/officeDocument/2006/relationships/slide" Target="slides/slide64.xml"/><Relationship Id="rId27" Type="http://schemas.openxmlformats.org/officeDocument/2006/relationships/slide" Target="slides/slide9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pt-PT"/>
          </a:p>
        </p:txBody>
      </p:sp>
      <p:sp>
        <p:nvSpPr>
          <p:cNvPr id="32256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pt-PT"/>
          </a:p>
        </p:txBody>
      </p:sp>
      <p:sp>
        <p:nvSpPr>
          <p:cNvPr id="32256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pt-PT"/>
          </a:p>
        </p:txBody>
      </p:sp>
      <p:sp>
        <p:nvSpPr>
          <p:cNvPr id="32256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C40FC9FF-00E4-47C0-9867-031DCFF7CF5D}" type="slidenum">
              <a:rPr lang="pt-PT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pt-PT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pt-PT"/>
          </a:p>
        </p:txBody>
      </p:sp>
      <p:sp>
        <p:nvSpPr>
          <p:cNvPr id="9933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9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 do texto mestre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pt-PT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729CB03A-2251-4477-A711-F17888A91A1C}" type="slidenum">
              <a:rPr lang="pt-PT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741E0C-A752-402A-84CA-DA0801FEC54A}" type="slidenum">
              <a:rPr lang="pt-PT"/>
              <a:pPr/>
              <a:t>8</a:t>
            </a:fld>
            <a:endParaRPr lang="pt-PT"/>
          </a:p>
        </p:txBody>
      </p:sp>
      <p:sp>
        <p:nvSpPr>
          <p:cNvPr id="3481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6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2" tIns="48326" rIns="96652" bIns="48326"/>
          <a:lstStyle/>
          <a:p>
            <a:pPr>
              <a:spcBef>
                <a:spcPct val="0"/>
              </a:spcBef>
            </a:pPr>
            <a:endParaRPr lang="pt-BR"/>
          </a:p>
        </p:txBody>
      </p:sp>
      <p:sp>
        <p:nvSpPr>
          <p:cNvPr id="348164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2" tIns="48326" rIns="96652" bIns="48326" anchor="b"/>
          <a:lstStyle/>
          <a:p>
            <a:pPr algn="r" defTabSz="936625"/>
            <a:fld id="{6C8481F2-6A31-4517-B00E-CC7FCF7800EE}" type="slidenum">
              <a:rPr lang="en-US" sz="1300">
                <a:latin typeface="Calibri" pitchFamily="34" charset="0"/>
                <a:cs typeface="Arial" pitchFamily="34" charset="0"/>
              </a:rPr>
              <a:pPr algn="r" defTabSz="936625"/>
              <a:t>8</a:t>
            </a:fld>
            <a:endParaRPr lang="en-US" sz="130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D6BAAF-842F-4B00-8928-405F10EDA7B1}" type="slidenum">
              <a:rPr lang="pt-PT"/>
              <a:pPr/>
              <a:t>22</a:t>
            </a:fld>
            <a:endParaRPr lang="pt-PT"/>
          </a:p>
        </p:txBody>
      </p:sp>
      <p:sp>
        <p:nvSpPr>
          <p:cNvPr id="3747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478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2" tIns="48326" rIns="96652" bIns="48326"/>
          <a:lstStyle/>
          <a:p>
            <a:pPr>
              <a:spcBef>
                <a:spcPct val="0"/>
              </a:spcBef>
            </a:pPr>
            <a:endParaRPr lang="pt-BR"/>
          </a:p>
        </p:txBody>
      </p:sp>
      <p:sp>
        <p:nvSpPr>
          <p:cNvPr id="374788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2" tIns="48326" rIns="96652" bIns="48326" anchor="b"/>
          <a:lstStyle/>
          <a:p>
            <a:pPr algn="r" defTabSz="936625"/>
            <a:fld id="{3835888B-6B3C-4EC7-BCF0-700A3797BE11}" type="slidenum">
              <a:rPr lang="en-US" sz="1300">
                <a:latin typeface="Calibri" pitchFamily="34" charset="0"/>
                <a:cs typeface="Arial" pitchFamily="34" charset="0"/>
              </a:rPr>
              <a:pPr algn="r" defTabSz="936625"/>
              <a:t>22</a:t>
            </a:fld>
            <a:endParaRPr lang="en-US" sz="130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61A600-F7C8-4835-A406-3BD3614C8C87}" type="slidenum">
              <a:rPr lang="pt-PT"/>
              <a:pPr/>
              <a:t>23</a:t>
            </a:fld>
            <a:endParaRPr lang="pt-PT"/>
          </a:p>
        </p:txBody>
      </p:sp>
      <p:sp>
        <p:nvSpPr>
          <p:cNvPr id="37683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683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2" tIns="48326" rIns="96652" bIns="48326"/>
          <a:lstStyle/>
          <a:p>
            <a:pPr>
              <a:spcBef>
                <a:spcPct val="0"/>
              </a:spcBef>
            </a:pPr>
            <a:endParaRPr lang="pt-BR"/>
          </a:p>
        </p:txBody>
      </p:sp>
      <p:sp>
        <p:nvSpPr>
          <p:cNvPr id="376836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2" tIns="48326" rIns="96652" bIns="48326" anchor="b"/>
          <a:lstStyle/>
          <a:p>
            <a:pPr algn="r" defTabSz="936625"/>
            <a:fld id="{1F643E8C-F110-4DC3-B6FF-7659FD227727}" type="slidenum">
              <a:rPr lang="en-US" sz="1300">
                <a:latin typeface="Calibri" pitchFamily="34" charset="0"/>
                <a:cs typeface="Arial" pitchFamily="34" charset="0"/>
              </a:rPr>
              <a:pPr algn="r" defTabSz="936625"/>
              <a:t>23</a:t>
            </a:fld>
            <a:endParaRPr lang="en-US" sz="130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E0B0DF-15D5-4A00-B602-3134740F6CC6}" type="slidenum">
              <a:rPr lang="pt-PT"/>
              <a:pPr/>
              <a:t>10</a:t>
            </a:fld>
            <a:endParaRPr lang="pt-PT"/>
          </a:p>
        </p:txBody>
      </p:sp>
      <p:sp>
        <p:nvSpPr>
          <p:cNvPr id="3522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225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2" tIns="48326" rIns="96652" bIns="48326"/>
          <a:lstStyle/>
          <a:p>
            <a:pPr>
              <a:spcBef>
                <a:spcPct val="0"/>
              </a:spcBef>
            </a:pPr>
            <a:endParaRPr lang="pt-BR"/>
          </a:p>
        </p:txBody>
      </p:sp>
      <p:sp>
        <p:nvSpPr>
          <p:cNvPr id="352260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2" tIns="48326" rIns="96652" bIns="48326" anchor="b"/>
          <a:lstStyle/>
          <a:p>
            <a:pPr algn="r" defTabSz="936625"/>
            <a:fld id="{D900AD7B-AA1A-4C4A-8D06-EB7A8B070B2A}" type="slidenum">
              <a:rPr lang="en-US" sz="1300">
                <a:latin typeface="Calibri" pitchFamily="34" charset="0"/>
                <a:cs typeface="Arial" pitchFamily="34" charset="0"/>
              </a:rPr>
              <a:pPr algn="r" defTabSz="936625"/>
              <a:t>10</a:t>
            </a:fld>
            <a:endParaRPr lang="en-US" sz="130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083B5F-1BD7-4ED3-B5C0-3713755B19DA}" type="slidenum">
              <a:rPr lang="pt-PT"/>
              <a:pPr/>
              <a:t>11</a:t>
            </a:fld>
            <a:endParaRPr lang="pt-PT"/>
          </a:p>
        </p:txBody>
      </p:sp>
      <p:sp>
        <p:nvSpPr>
          <p:cNvPr id="3563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635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2" tIns="48326" rIns="96652" bIns="48326"/>
          <a:lstStyle/>
          <a:p>
            <a:pPr>
              <a:spcBef>
                <a:spcPct val="0"/>
              </a:spcBef>
            </a:pPr>
            <a:endParaRPr lang="pt-BR"/>
          </a:p>
        </p:txBody>
      </p:sp>
      <p:sp>
        <p:nvSpPr>
          <p:cNvPr id="356356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2" tIns="48326" rIns="96652" bIns="48326" anchor="b"/>
          <a:lstStyle/>
          <a:p>
            <a:pPr algn="r" defTabSz="936625"/>
            <a:fld id="{7ED2D62C-FA1F-47A0-9ABE-CADE6FDA1C56}" type="slidenum">
              <a:rPr lang="en-US" sz="1300">
                <a:latin typeface="Calibri" pitchFamily="34" charset="0"/>
                <a:cs typeface="Arial" pitchFamily="34" charset="0"/>
              </a:rPr>
              <a:pPr algn="r" defTabSz="936625"/>
              <a:t>11</a:t>
            </a:fld>
            <a:endParaRPr lang="en-US" sz="130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48CE95-23D1-45B1-B071-36E1C34EBA26}" type="slidenum">
              <a:rPr lang="pt-PT"/>
              <a:pPr/>
              <a:t>14</a:t>
            </a:fld>
            <a:endParaRPr lang="pt-PT"/>
          </a:p>
        </p:txBody>
      </p:sp>
      <p:sp>
        <p:nvSpPr>
          <p:cNvPr id="3543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430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2" tIns="48326" rIns="96652" bIns="48326"/>
          <a:lstStyle/>
          <a:p>
            <a:pPr>
              <a:spcBef>
                <a:spcPct val="0"/>
              </a:spcBef>
            </a:pPr>
            <a:endParaRPr lang="pt-BR"/>
          </a:p>
        </p:txBody>
      </p:sp>
      <p:sp>
        <p:nvSpPr>
          <p:cNvPr id="354308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2" tIns="48326" rIns="96652" bIns="48326" anchor="b"/>
          <a:lstStyle/>
          <a:p>
            <a:pPr algn="r" defTabSz="936625"/>
            <a:fld id="{F3C66895-5EF7-427D-972B-F7749BA63E94}" type="slidenum">
              <a:rPr lang="en-US" sz="1300">
                <a:latin typeface="Calibri" pitchFamily="34" charset="0"/>
                <a:cs typeface="Arial" pitchFamily="34" charset="0"/>
              </a:rPr>
              <a:pPr algn="r" defTabSz="936625"/>
              <a:t>14</a:t>
            </a:fld>
            <a:endParaRPr lang="en-US" sz="130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4046C8-A35E-4E9C-967E-0E033E56D6D4}" type="slidenum">
              <a:rPr lang="pt-PT"/>
              <a:pPr/>
              <a:t>15</a:t>
            </a:fld>
            <a:endParaRPr lang="pt-PT"/>
          </a:p>
        </p:txBody>
      </p:sp>
      <p:sp>
        <p:nvSpPr>
          <p:cNvPr id="3584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0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2" tIns="48326" rIns="96652" bIns="48326"/>
          <a:lstStyle/>
          <a:p>
            <a:pPr>
              <a:spcBef>
                <a:spcPct val="0"/>
              </a:spcBef>
            </a:pPr>
            <a:endParaRPr lang="pt-BR"/>
          </a:p>
        </p:txBody>
      </p:sp>
      <p:sp>
        <p:nvSpPr>
          <p:cNvPr id="358404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2" tIns="48326" rIns="96652" bIns="48326" anchor="b"/>
          <a:lstStyle/>
          <a:p>
            <a:pPr algn="r" defTabSz="936625"/>
            <a:fld id="{70E6D45E-ACAC-42C5-896F-C266BAE7709D}" type="slidenum">
              <a:rPr lang="en-US" sz="1300">
                <a:latin typeface="Calibri" pitchFamily="34" charset="0"/>
                <a:cs typeface="Arial" pitchFamily="34" charset="0"/>
              </a:rPr>
              <a:pPr algn="r" defTabSz="936625"/>
              <a:t>15</a:t>
            </a:fld>
            <a:endParaRPr lang="en-US" sz="130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3D060E-7E66-483A-9EBB-AF8DB719749E}" type="slidenum">
              <a:rPr lang="pt-PT"/>
              <a:pPr/>
              <a:t>17</a:t>
            </a:fld>
            <a:endParaRPr lang="pt-PT"/>
          </a:p>
        </p:txBody>
      </p:sp>
      <p:sp>
        <p:nvSpPr>
          <p:cNvPr id="36659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659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2" tIns="48326" rIns="96652" bIns="48326"/>
          <a:lstStyle/>
          <a:p>
            <a:pPr>
              <a:spcBef>
                <a:spcPct val="0"/>
              </a:spcBef>
            </a:pPr>
            <a:endParaRPr lang="pt-BR"/>
          </a:p>
        </p:txBody>
      </p:sp>
      <p:sp>
        <p:nvSpPr>
          <p:cNvPr id="366596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2" tIns="48326" rIns="96652" bIns="48326" anchor="b"/>
          <a:lstStyle/>
          <a:p>
            <a:pPr algn="r" defTabSz="936625"/>
            <a:fld id="{A3003F04-703C-4752-A07D-79D32D744186}" type="slidenum">
              <a:rPr lang="en-US" sz="1300">
                <a:latin typeface="Calibri" pitchFamily="34" charset="0"/>
                <a:cs typeface="Arial" pitchFamily="34" charset="0"/>
              </a:rPr>
              <a:pPr algn="r" defTabSz="936625"/>
              <a:t>17</a:t>
            </a:fld>
            <a:endParaRPr lang="en-US" sz="130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2FAC2-05F4-401A-8A2B-462B1F53EE5B}" type="slidenum">
              <a:rPr lang="pt-PT"/>
              <a:pPr/>
              <a:t>18</a:t>
            </a:fld>
            <a:endParaRPr lang="pt-PT"/>
          </a:p>
        </p:txBody>
      </p:sp>
      <p:sp>
        <p:nvSpPr>
          <p:cNvPr id="3686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4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2" tIns="48326" rIns="96652" bIns="48326"/>
          <a:lstStyle/>
          <a:p>
            <a:pPr>
              <a:spcBef>
                <a:spcPct val="0"/>
              </a:spcBef>
            </a:pPr>
            <a:endParaRPr lang="pt-BR"/>
          </a:p>
        </p:txBody>
      </p:sp>
      <p:sp>
        <p:nvSpPr>
          <p:cNvPr id="368644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2" tIns="48326" rIns="96652" bIns="48326" anchor="b"/>
          <a:lstStyle/>
          <a:p>
            <a:pPr algn="r" defTabSz="936625"/>
            <a:fld id="{F68D90CB-7CAF-4B74-BBB7-B39E617B6A7B}" type="slidenum">
              <a:rPr lang="en-US" sz="1300">
                <a:latin typeface="Calibri" pitchFamily="34" charset="0"/>
                <a:cs typeface="Arial" pitchFamily="34" charset="0"/>
              </a:rPr>
              <a:pPr algn="r" defTabSz="936625"/>
              <a:t>18</a:t>
            </a:fld>
            <a:endParaRPr lang="en-US" sz="130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9BF436-A08C-4D64-9A84-87E1AE062B16}" type="slidenum">
              <a:rPr lang="pt-PT"/>
              <a:pPr/>
              <a:t>20</a:t>
            </a:fld>
            <a:endParaRPr lang="pt-PT"/>
          </a:p>
        </p:txBody>
      </p:sp>
      <p:sp>
        <p:nvSpPr>
          <p:cNvPr id="37069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069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2" tIns="48326" rIns="96652" bIns="48326"/>
          <a:lstStyle/>
          <a:p>
            <a:pPr>
              <a:spcBef>
                <a:spcPct val="0"/>
              </a:spcBef>
            </a:pPr>
            <a:endParaRPr lang="pt-BR"/>
          </a:p>
        </p:txBody>
      </p:sp>
      <p:sp>
        <p:nvSpPr>
          <p:cNvPr id="370692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2" tIns="48326" rIns="96652" bIns="48326" anchor="b"/>
          <a:lstStyle/>
          <a:p>
            <a:pPr algn="r" defTabSz="936625"/>
            <a:fld id="{900A9623-595F-4A8B-B0D2-78CB8EF13BEB}" type="slidenum">
              <a:rPr lang="en-US" sz="1300">
                <a:latin typeface="Calibri" pitchFamily="34" charset="0"/>
                <a:cs typeface="Arial" pitchFamily="34" charset="0"/>
              </a:rPr>
              <a:pPr algn="r" defTabSz="936625"/>
              <a:t>20</a:t>
            </a:fld>
            <a:endParaRPr lang="en-US" sz="130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778D6C-AB7E-453E-9EB3-DC26BDEFDA57}" type="slidenum">
              <a:rPr lang="pt-PT"/>
              <a:pPr/>
              <a:t>21</a:t>
            </a:fld>
            <a:endParaRPr lang="pt-PT"/>
          </a:p>
        </p:txBody>
      </p:sp>
      <p:sp>
        <p:nvSpPr>
          <p:cNvPr id="37273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273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2" tIns="48326" rIns="96652" bIns="48326"/>
          <a:lstStyle/>
          <a:p>
            <a:pPr>
              <a:spcBef>
                <a:spcPct val="0"/>
              </a:spcBef>
            </a:pPr>
            <a:endParaRPr lang="pt-BR"/>
          </a:p>
        </p:txBody>
      </p:sp>
      <p:sp>
        <p:nvSpPr>
          <p:cNvPr id="372740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2" tIns="48326" rIns="96652" bIns="48326" anchor="b"/>
          <a:lstStyle/>
          <a:p>
            <a:pPr algn="r" defTabSz="936625"/>
            <a:fld id="{39E220D8-2A13-4A15-A779-9A621AE73771}" type="slidenum">
              <a:rPr lang="en-US" sz="1300">
                <a:latin typeface="Calibri" pitchFamily="34" charset="0"/>
                <a:cs typeface="Arial" pitchFamily="34" charset="0"/>
              </a:rPr>
              <a:pPr algn="r" defTabSz="936625"/>
              <a:t>21</a:t>
            </a:fld>
            <a:endParaRPr lang="en-US" sz="130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ACA07C-F9E2-4D61-9734-C41B147B210D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1E48C7-4C8F-4F4F-9C16-78F0BF106152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48D79A-2787-411F-8A31-B47983EB1333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F7A74A-A7EF-4F74-BFE4-2F8ABACF0AED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B9CFE0-EB93-4104-B367-F4CE113D20AF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D602DB2-9298-4A50-A40E-C2C3AD8D5D85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5F2599A-83D5-45BC-BFFD-B774281E637D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5D85E0-3758-4698-86DF-3FFF88B8EFD6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B506BD3-0391-492D-9CB6-7FB5417EA811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9B39368-147C-42A9-A90A-5F503F69F513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91FF7D4-9445-4F72-AD7E-D0CC63430595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 do texto mestre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4008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fld id="{0DD9C4A6-FD78-4BF4-9DD5-F7412CA6419C}" type="slidenum">
              <a:rPr lang="pt-PT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marins@feg.unesp.br" TargetMode="External"/><Relationship Id="rId2" Type="http://schemas.openxmlformats.org/officeDocument/2006/relationships/hyperlink" Target="http://www.feg.unesp.br/~fmarin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hyperlink" Target="http://legislacao.planalto.gov.br/legisla/legislacao.nsf/Viw_Identificacao/lei%2012.305-2010?OpenDocument" TargetMode="Externa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hyperlink" Target="mailto:fmarins@feg.unesp.br" TargetMode="External"/><Relationship Id="rId2" Type="http://schemas.openxmlformats.org/officeDocument/2006/relationships/hyperlink" Target="http://www.feg.unesp.br/~fmarins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berdeen.com/link/sponsor.asp?spid=30412020&amp;cid=6676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0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fisher.osu.edu/centers/scm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sf.com.br/default.asp?id=6083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cmp.org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uturesupplychain.com/downloads/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slide" Target="slide10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ChangeArrowheads="1"/>
          </p:cNvSpPr>
          <p:nvPr>
            <p:ph type="ctrTitle"/>
          </p:nvPr>
        </p:nvSpPr>
        <p:spPr>
          <a:xfrm>
            <a:off x="153988" y="762000"/>
            <a:ext cx="8990012" cy="762000"/>
          </a:xfrm>
          <a:noFill/>
          <a:ln/>
        </p:spPr>
        <p:txBody>
          <a:bodyPr lIns="92075" tIns="46038" rIns="92075" bIns="46038" anchor="b"/>
          <a:lstStyle/>
          <a:p>
            <a:r>
              <a:rPr lang="en-US" sz="3600">
                <a:solidFill>
                  <a:srgbClr val="333333"/>
                </a:solidFill>
                <a:latin typeface="Arial" pitchFamily="34" charset="0"/>
              </a:rPr>
              <a:t/>
            </a:r>
            <a:br>
              <a:rPr lang="en-US" sz="3600">
                <a:solidFill>
                  <a:srgbClr val="333333"/>
                </a:solidFill>
                <a:latin typeface="Arial" pitchFamily="34" charset="0"/>
              </a:rPr>
            </a:br>
            <a:r>
              <a:rPr lang="pt-PT" sz="3600">
                <a:solidFill>
                  <a:srgbClr val="333333"/>
                </a:solidFill>
                <a:latin typeface="Arial" pitchFamily="34" charset="0"/>
              </a:rPr>
              <a:t>Logística Reversa e </a:t>
            </a:r>
            <a:r>
              <a:rPr lang="en-US" sz="3600">
                <a:solidFill>
                  <a:srgbClr val="333333"/>
                </a:solidFill>
                <a:latin typeface="Arial" pitchFamily="34" charset="0"/>
              </a:rPr>
              <a:t>S</a:t>
            </a:r>
            <a:r>
              <a:rPr lang="pt-PT" sz="3600">
                <a:solidFill>
                  <a:srgbClr val="333333"/>
                </a:solidFill>
                <a:latin typeface="Arial" pitchFamily="34" charset="0"/>
              </a:rPr>
              <a:t>ustentabilidade: </a:t>
            </a:r>
            <a:r>
              <a:rPr lang="en-US" sz="3600">
                <a:solidFill>
                  <a:srgbClr val="333333"/>
                </a:solidFill>
                <a:latin typeface="Arial" pitchFamily="34" charset="0"/>
              </a:rPr>
              <a:t>C</a:t>
            </a:r>
            <a:r>
              <a:rPr lang="pt-PT" sz="3600">
                <a:solidFill>
                  <a:srgbClr val="333333"/>
                </a:solidFill>
                <a:latin typeface="Arial" pitchFamily="34" charset="0"/>
              </a:rPr>
              <a:t>onceitos e </a:t>
            </a:r>
            <a:r>
              <a:rPr lang="en-US" sz="3600" i="1">
                <a:solidFill>
                  <a:srgbClr val="333333"/>
                </a:solidFill>
                <a:latin typeface="Arial" pitchFamily="34" charset="0"/>
              </a:rPr>
              <a:t>C</a:t>
            </a:r>
            <a:r>
              <a:rPr lang="pt-PT" sz="3600" i="1">
                <a:solidFill>
                  <a:srgbClr val="333333"/>
                </a:solidFill>
                <a:latin typeface="Arial" pitchFamily="34" charset="0"/>
              </a:rPr>
              <a:t>ases</a:t>
            </a:r>
            <a:endParaRPr lang="pt-BR" sz="3600" i="1">
              <a:solidFill>
                <a:srgbClr val="333333"/>
              </a:solidFill>
              <a:latin typeface="Arial" pitchFamily="34" charset="0"/>
            </a:endParaRPr>
          </a:p>
        </p:txBody>
      </p:sp>
      <p:sp>
        <p:nvSpPr>
          <p:cNvPr id="218115" name="Rectangle 3"/>
          <p:cNvSpPr>
            <a:spLocks noChangeArrowheads="1"/>
          </p:cNvSpPr>
          <p:nvPr>
            <p:ph type="subTitle" idx="1"/>
          </p:nvPr>
        </p:nvSpPr>
        <p:spPr>
          <a:xfrm>
            <a:off x="0" y="1981200"/>
            <a:ext cx="9144000" cy="4648200"/>
          </a:xfrm>
          <a:noFill/>
          <a:ln/>
        </p:spPr>
        <p:txBody>
          <a:bodyPr lIns="92075" tIns="46038" rIns="92075" bIns="46038"/>
          <a:lstStyle/>
          <a:p>
            <a:r>
              <a:rPr lang="pt-BR" sz="2400">
                <a:latin typeface="Arial" pitchFamily="34" charset="0"/>
              </a:rPr>
              <a:t>Fernando Augusto Silva Marins</a:t>
            </a:r>
          </a:p>
          <a:p>
            <a:endParaRPr lang="pt-BR" sz="2400">
              <a:latin typeface="Arial" pitchFamily="34" charset="0"/>
            </a:endParaRPr>
          </a:p>
          <a:p>
            <a:r>
              <a:rPr lang="pt-BR" sz="2400">
                <a:latin typeface="Arial" pitchFamily="34" charset="0"/>
              </a:rPr>
              <a:t>DPD - Departamento de Produção</a:t>
            </a:r>
          </a:p>
          <a:p>
            <a:r>
              <a:rPr lang="pt-BR" sz="2400">
                <a:latin typeface="Arial" pitchFamily="34" charset="0"/>
              </a:rPr>
              <a:t>FEG - Faculdade de Engenharia -  Campus de Guaratinguetá </a:t>
            </a:r>
          </a:p>
          <a:p>
            <a:r>
              <a:rPr lang="pt-BR" sz="2400">
                <a:latin typeface="Arial" pitchFamily="34" charset="0"/>
              </a:rPr>
              <a:t> UNESP - Universidade Estadual Paulista</a:t>
            </a:r>
          </a:p>
          <a:p>
            <a:endParaRPr lang="pt-BR" b="1">
              <a:latin typeface="Arial" pitchFamily="34" charset="0"/>
            </a:endParaRPr>
          </a:p>
          <a:p>
            <a:r>
              <a:rPr lang="pt-BR" sz="1800" b="1">
                <a:latin typeface="Arial" pitchFamily="34" charset="0"/>
                <a:hlinkClick r:id="rId2"/>
              </a:rPr>
              <a:t>www.feg.unesp.br/~fmarins</a:t>
            </a:r>
            <a:endParaRPr lang="pt-BR" sz="1800" b="1">
              <a:latin typeface="Arial" pitchFamily="34" charset="0"/>
            </a:endParaRPr>
          </a:p>
          <a:p>
            <a:r>
              <a:rPr lang="pt-BR" sz="1800" b="1">
                <a:latin typeface="Arial" pitchFamily="34" charset="0"/>
                <a:hlinkClick r:id="rId3"/>
              </a:rPr>
              <a:t>fmarins@feg.unesp.br</a:t>
            </a:r>
            <a:r>
              <a:rPr lang="pt-BR" sz="1800" b="1">
                <a:latin typeface="Arial" pitchFamily="34" charset="0"/>
              </a:rPr>
              <a:t> </a:t>
            </a:r>
          </a:p>
          <a:p>
            <a:endParaRPr lang="pt-BR" sz="1800" b="1">
              <a:latin typeface="Arial" pitchFamily="34" charset="0"/>
            </a:endParaRPr>
          </a:p>
          <a:p>
            <a:endParaRPr lang="pt-BR" sz="440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Content Placeholder 5"/>
          <p:cNvSpPr>
            <a:spLocks noGrp="1"/>
          </p:cNvSpPr>
          <p:nvPr>
            <p:ph idx="4294967295"/>
          </p:nvPr>
        </p:nvSpPr>
        <p:spPr>
          <a:xfrm>
            <a:off x="342900" y="2362200"/>
            <a:ext cx="8458200" cy="3733800"/>
          </a:xfrm>
        </p:spPr>
        <p:txBody>
          <a:bodyPr/>
          <a:lstStyle/>
          <a:p>
            <a:pPr marL="365125" indent="-255588" algn="just">
              <a:buFontTx/>
              <a:buNone/>
            </a:pPr>
            <a:r>
              <a:rPr lang="pt-BR">
                <a:latin typeface="Arial" pitchFamily="34" charset="0"/>
              </a:rPr>
              <a:t>é a conseqüência causada ao  meio-ambiente por fluxos materiais (sólidos, líquidos e gasosos) e energéticos que deixam o sistema definido por ela.</a:t>
            </a:r>
            <a:endParaRPr lang="en-US">
              <a:latin typeface="Arial" pitchFamily="34" charset="0"/>
            </a:endParaRPr>
          </a:p>
          <a:p>
            <a:pPr marL="365125" indent="-255588" algn="just"/>
            <a:endParaRPr lang="en-US">
              <a:latin typeface="Arial" pitchFamily="34" charset="0"/>
            </a:endParaRPr>
          </a:p>
        </p:txBody>
      </p:sp>
      <p:sp>
        <p:nvSpPr>
          <p:cNvPr id="351236" name="Text Box 2052"/>
          <p:cNvSpPr txBox="1">
            <a:spLocks noChangeArrowheads="1"/>
          </p:cNvSpPr>
          <p:nvPr/>
        </p:nvSpPr>
        <p:spPr bwMode="auto">
          <a:xfrm>
            <a:off x="1524000" y="228600"/>
            <a:ext cx="609600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i="1">
                <a:latin typeface="Arial" pitchFamily="34" charset="0"/>
              </a:rPr>
              <a:t>Environmental Footprint</a:t>
            </a:r>
          </a:p>
          <a:p>
            <a:pPr algn="ctr">
              <a:spcBef>
                <a:spcPct val="50000"/>
              </a:spcBef>
            </a:pPr>
            <a:r>
              <a:rPr lang="pt-BR" sz="3200">
                <a:latin typeface="Arial" pitchFamily="34" charset="0"/>
              </a:rPr>
              <a:t>“Rastro” ou “Pegada” Ambiental de uma cadeia de suprimentos </a:t>
            </a:r>
            <a:endParaRPr lang="pt-PT" sz="3200">
              <a:latin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685800" y="6400800"/>
            <a:ext cx="8229600" cy="3349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/>
            <a:r>
              <a:rPr lang="en-US" sz="1600">
                <a:latin typeface="Arial" pitchFamily="34" charset="0"/>
                <a:cs typeface="Arial" pitchFamily="34" charset="0"/>
              </a:rPr>
              <a:t>(Correa, 2010)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Text Box 2"/>
          <p:cNvSpPr txBox="1">
            <a:spLocks noChangeArrowheads="1"/>
          </p:cNvSpPr>
          <p:nvPr/>
        </p:nvSpPr>
        <p:spPr bwMode="auto">
          <a:xfrm>
            <a:off x="304800" y="762000"/>
            <a:ext cx="8686800" cy="567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1800" b="1">
                <a:solidFill>
                  <a:srgbClr val="FF0066"/>
                </a:solidFill>
                <a:latin typeface="Arial" pitchFamily="34" charset="0"/>
              </a:rPr>
              <a:t>Logística reversa</a:t>
            </a:r>
            <a:r>
              <a:rPr lang="pt-BR" sz="1800" b="1">
                <a:solidFill>
                  <a:srgbClr val="020603"/>
                </a:solidFill>
                <a:latin typeface="Arial" pitchFamily="34" charset="0"/>
              </a:rPr>
              <a:t>: instrumento de </a:t>
            </a:r>
            <a:r>
              <a:rPr lang="pt-BR" sz="1800" b="1">
                <a:solidFill>
                  <a:srgbClr val="FF0066"/>
                </a:solidFill>
                <a:latin typeface="Arial" pitchFamily="34" charset="0"/>
              </a:rPr>
              <a:t>desenvolvimento econômico e social</a:t>
            </a:r>
            <a:r>
              <a:rPr lang="pt-BR" sz="1800" b="1">
                <a:solidFill>
                  <a:srgbClr val="020603"/>
                </a:solidFill>
                <a:latin typeface="Arial" pitchFamily="34" charset="0"/>
              </a:rPr>
              <a:t> caracterizado por um conjunto de ações, procedimentos e meios destinados a </a:t>
            </a:r>
            <a:r>
              <a:rPr lang="pt-BR" sz="1800" b="1">
                <a:solidFill>
                  <a:srgbClr val="FF0066"/>
                </a:solidFill>
                <a:latin typeface="Arial" pitchFamily="34" charset="0"/>
              </a:rPr>
              <a:t>viabilizar a coleta e a restituição dos resíduos sólidos</a:t>
            </a:r>
            <a:r>
              <a:rPr lang="pt-BR" sz="1800" b="1">
                <a:solidFill>
                  <a:srgbClr val="020603"/>
                </a:solidFill>
                <a:latin typeface="Arial" pitchFamily="34" charset="0"/>
              </a:rPr>
              <a:t> ao setor empresarial, para </a:t>
            </a:r>
            <a:r>
              <a:rPr lang="pt-BR" sz="1800" b="1">
                <a:solidFill>
                  <a:srgbClr val="FF0066"/>
                </a:solidFill>
                <a:latin typeface="Arial" pitchFamily="34" charset="0"/>
              </a:rPr>
              <a:t>reaproveitamento</a:t>
            </a:r>
            <a:r>
              <a:rPr lang="pt-BR" sz="1800" b="1">
                <a:solidFill>
                  <a:srgbClr val="020603"/>
                </a:solidFill>
                <a:latin typeface="Arial" pitchFamily="34" charset="0"/>
              </a:rPr>
              <a:t>, em seu </a:t>
            </a:r>
            <a:r>
              <a:rPr lang="pt-BR" sz="1800" b="1">
                <a:solidFill>
                  <a:srgbClr val="FF0066"/>
                </a:solidFill>
                <a:latin typeface="Arial" pitchFamily="34" charset="0"/>
              </a:rPr>
              <a:t>ciclo ou em outros ciclos produtivos</a:t>
            </a:r>
            <a:r>
              <a:rPr lang="pt-BR" sz="1800" b="1">
                <a:solidFill>
                  <a:srgbClr val="020603"/>
                </a:solidFill>
                <a:latin typeface="Arial" pitchFamily="34" charset="0"/>
              </a:rPr>
              <a:t>, ou outra </a:t>
            </a:r>
            <a:r>
              <a:rPr lang="pt-BR" sz="1800" b="1">
                <a:solidFill>
                  <a:srgbClr val="FF0066"/>
                </a:solidFill>
                <a:latin typeface="Arial" pitchFamily="34" charset="0"/>
              </a:rPr>
              <a:t>destinação final</a:t>
            </a:r>
            <a:r>
              <a:rPr lang="pt-BR" sz="1800" b="1">
                <a:solidFill>
                  <a:srgbClr val="020603"/>
                </a:solidFill>
                <a:latin typeface="Arial" pitchFamily="34" charset="0"/>
              </a:rPr>
              <a:t> ambientalmente adequada;  </a:t>
            </a:r>
          </a:p>
          <a:p>
            <a:pPr algn="just">
              <a:lnSpc>
                <a:spcPct val="95000"/>
              </a:lnSpc>
              <a:spcBef>
                <a:spcPct val="50000"/>
              </a:spcBef>
            </a:pPr>
            <a:r>
              <a:rPr lang="en-US" sz="1800" b="1">
                <a:solidFill>
                  <a:srgbClr val="FF0066"/>
                </a:solidFill>
                <a:latin typeface="Arial" pitchFamily="34" charset="0"/>
              </a:rPr>
              <a:t>OBJETIVOS</a:t>
            </a:r>
          </a:p>
          <a:p>
            <a:pPr algn="just">
              <a:lnSpc>
                <a:spcPct val="95000"/>
              </a:lnSpc>
              <a:spcBef>
                <a:spcPct val="50000"/>
              </a:spcBef>
            </a:pPr>
            <a:r>
              <a:rPr lang="pt-BR" sz="1800" b="1">
                <a:solidFill>
                  <a:srgbClr val="020603"/>
                </a:solidFill>
                <a:latin typeface="Arial" pitchFamily="34" charset="0"/>
              </a:rPr>
              <a:t>o reconhecimento do resíduo sólido reutilizável e reciclável como um bem econômico e de valor social, gerador de trabalho e renda e promotor de cidadania;  </a:t>
            </a:r>
          </a:p>
          <a:p>
            <a:pPr algn="just">
              <a:lnSpc>
                <a:spcPct val="95000"/>
              </a:lnSpc>
              <a:spcBef>
                <a:spcPct val="50000"/>
              </a:spcBef>
            </a:pPr>
            <a:r>
              <a:rPr lang="en-US" sz="1800" b="1">
                <a:solidFill>
                  <a:srgbClr val="FF0066"/>
                </a:solidFill>
                <a:latin typeface="Arial" pitchFamily="34" charset="0"/>
              </a:rPr>
              <a:t>INSTRUMENTOS</a:t>
            </a:r>
          </a:p>
          <a:p>
            <a:pPr algn="just">
              <a:lnSpc>
                <a:spcPct val="95000"/>
              </a:lnSpc>
              <a:spcBef>
                <a:spcPct val="50000"/>
              </a:spcBef>
            </a:pPr>
            <a:r>
              <a:rPr lang="pt-BR" sz="1800" b="1">
                <a:solidFill>
                  <a:srgbClr val="020603"/>
                </a:solidFill>
                <a:latin typeface="Arial" pitchFamily="34" charset="0"/>
              </a:rPr>
              <a:t>a coleta seletiva, os sistemas de logística reversa e outras ferramentas relacionadas à implementação da responsabilidade compartilhada pelo ciclo de vida dos produtos; </a:t>
            </a:r>
          </a:p>
          <a:p>
            <a:pPr algn="just">
              <a:lnSpc>
                <a:spcPct val="95000"/>
              </a:lnSpc>
              <a:spcBef>
                <a:spcPct val="50000"/>
              </a:spcBef>
            </a:pPr>
            <a:r>
              <a:rPr lang="en-US" sz="1800" b="1">
                <a:solidFill>
                  <a:srgbClr val="FF0066"/>
                </a:solidFill>
                <a:latin typeface="Arial" pitchFamily="34" charset="0"/>
              </a:rPr>
              <a:t>DISPOSIÇÕES GERAIS</a:t>
            </a:r>
            <a:endParaRPr lang="pt-BR" sz="1800" b="1">
              <a:solidFill>
                <a:srgbClr val="FF0066"/>
              </a:solidFill>
              <a:latin typeface="Arial" pitchFamily="34" charset="0"/>
            </a:endParaRPr>
          </a:p>
          <a:p>
            <a:pPr algn="just">
              <a:lnSpc>
                <a:spcPct val="95000"/>
              </a:lnSpc>
              <a:spcBef>
                <a:spcPct val="50000"/>
              </a:spcBef>
            </a:pPr>
            <a:r>
              <a:rPr lang="pt-BR" sz="1800" b="1">
                <a:solidFill>
                  <a:srgbClr val="020603"/>
                </a:solidFill>
                <a:latin typeface="Arial" pitchFamily="34" charset="0"/>
              </a:rPr>
              <a:t>Na gestão e gerenciamento de resíduos sólidos, deve ser observada a seguinte ordem de prioridade: não geração, redução, reutilização, reciclagem, tratamento dos resíduos sólidos e disposição final ambientalmente adequada dos rejeitos.  </a:t>
            </a:r>
          </a:p>
        </p:txBody>
      </p:sp>
      <p:sp>
        <p:nvSpPr>
          <p:cNvPr id="40755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t-BR" sz="2000" b="1" u="sng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hlinkClick r:id="rId2"/>
              </a:rPr>
              <a:t>LEI Nº 12.305, DE 2 DE AGOSTO DE 2010.</a:t>
            </a:r>
            <a:endParaRPr lang="pt-BR" sz="2000" b="1" u="sng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/>
            <a:r>
              <a:rPr lang="pt-BR" sz="2000" b="1" u="sng">
                <a:solidFill>
                  <a:srgbClr val="02060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Política Nacional de Resíduos Sólidos (altera a Lei </a:t>
            </a:r>
            <a:r>
              <a:rPr lang="pt-BR" sz="2000" b="1" u="sng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hlinkClick r:id="rId2"/>
              </a:rPr>
              <a:t>Nº 9.605/1998</a:t>
            </a:r>
            <a:r>
              <a:rPr lang="pt-BR" sz="2000" b="1" u="sng">
                <a:solidFill>
                  <a:srgbClr val="02060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)</a:t>
            </a:r>
            <a:r>
              <a:rPr lang="pt-BR" sz="2000" b="1">
                <a:solidFill>
                  <a:srgbClr val="020603"/>
                </a:solidFill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Text Box 1026"/>
          <p:cNvSpPr txBox="1">
            <a:spLocks noChangeArrowheads="1"/>
          </p:cNvSpPr>
          <p:nvPr/>
        </p:nvSpPr>
        <p:spPr bwMode="auto">
          <a:xfrm>
            <a:off x="152400" y="0"/>
            <a:ext cx="8991600" cy="658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1600" b="1">
                <a:solidFill>
                  <a:srgbClr val="FF0066"/>
                </a:solidFill>
                <a:latin typeface="Arial" pitchFamily="34" charset="0"/>
              </a:rPr>
              <a:t>ARTIGOS SELECIONADOS</a:t>
            </a:r>
          </a:p>
          <a:p>
            <a:pPr algn="just"/>
            <a:endParaRPr lang="pt-BR" sz="1600" b="1">
              <a:solidFill>
                <a:srgbClr val="FF0066"/>
              </a:solidFill>
              <a:latin typeface="Arial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pt-BR" sz="1800" b="1">
                <a:solidFill>
                  <a:srgbClr val="020603"/>
                </a:solidFill>
                <a:latin typeface="Arial" pitchFamily="34" charset="0"/>
              </a:rPr>
              <a:t>Art. 30.  É instituída a </a:t>
            </a:r>
            <a:r>
              <a:rPr lang="pt-BR" sz="1800" b="1">
                <a:solidFill>
                  <a:srgbClr val="FF0066"/>
                </a:solidFill>
                <a:latin typeface="Arial" pitchFamily="34" charset="0"/>
              </a:rPr>
              <a:t>responsabilidade compartilhada pelo ciclo de vida dos produtos</a:t>
            </a:r>
            <a:r>
              <a:rPr lang="pt-BR" sz="1800" b="1">
                <a:solidFill>
                  <a:srgbClr val="020603"/>
                </a:solidFill>
                <a:latin typeface="Arial" pitchFamily="34" charset="0"/>
              </a:rPr>
              <a:t>, abrangendo os fabricantes, importadores, distribuidores e comerciantes, os consumidores e os titulares dos serviços públicos de limpeza urbana e de manejo de resíduos sólidos. </a:t>
            </a:r>
          </a:p>
          <a:p>
            <a:pPr algn="just">
              <a:lnSpc>
                <a:spcPct val="115000"/>
              </a:lnSpc>
            </a:pPr>
            <a:endParaRPr lang="pt-BR" sz="1800" b="1">
              <a:solidFill>
                <a:srgbClr val="020603"/>
              </a:solidFill>
              <a:latin typeface="Arial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pt-BR" sz="1800" b="1">
                <a:solidFill>
                  <a:srgbClr val="020603"/>
                </a:solidFill>
                <a:latin typeface="Arial" pitchFamily="34" charset="0"/>
              </a:rPr>
              <a:t>I - compatibilizar interesses entre os </a:t>
            </a:r>
            <a:r>
              <a:rPr lang="pt-BR" sz="1800" b="1">
                <a:solidFill>
                  <a:srgbClr val="FF0066"/>
                </a:solidFill>
                <a:latin typeface="Arial" pitchFamily="34" charset="0"/>
              </a:rPr>
              <a:t>agentes econômicos e sociais</a:t>
            </a:r>
            <a:r>
              <a:rPr lang="pt-BR" sz="1800" b="1">
                <a:solidFill>
                  <a:srgbClr val="020603"/>
                </a:solidFill>
                <a:latin typeface="Arial" pitchFamily="34" charset="0"/>
              </a:rPr>
              <a:t> e os processos de gestão empresarial e mercadológica com os de gestão ambiental, desenvolvendo estratégias sustentáveis; </a:t>
            </a:r>
          </a:p>
          <a:p>
            <a:pPr algn="just">
              <a:lnSpc>
                <a:spcPct val="115000"/>
              </a:lnSpc>
            </a:pPr>
            <a:r>
              <a:rPr lang="pt-BR" sz="1800" b="1">
                <a:solidFill>
                  <a:srgbClr val="020603"/>
                </a:solidFill>
                <a:latin typeface="Arial" pitchFamily="34" charset="0"/>
              </a:rPr>
              <a:t>II - promover o </a:t>
            </a:r>
            <a:r>
              <a:rPr lang="pt-BR" sz="1800" b="1">
                <a:solidFill>
                  <a:srgbClr val="FF0066"/>
                </a:solidFill>
                <a:latin typeface="Arial" pitchFamily="34" charset="0"/>
              </a:rPr>
              <a:t>aproveitamento de resíduos sólidos</a:t>
            </a:r>
            <a:r>
              <a:rPr lang="pt-BR" sz="1800" b="1">
                <a:solidFill>
                  <a:srgbClr val="020603"/>
                </a:solidFill>
                <a:latin typeface="Arial" pitchFamily="34" charset="0"/>
              </a:rPr>
              <a:t>, direcionando-os para a sua cadeia produtiva ou para outras cadeias produtivas; </a:t>
            </a:r>
          </a:p>
          <a:p>
            <a:pPr algn="just">
              <a:lnSpc>
                <a:spcPct val="115000"/>
              </a:lnSpc>
            </a:pPr>
            <a:r>
              <a:rPr lang="pt-BR" sz="1800" b="1">
                <a:solidFill>
                  <a:srgbClr val="020603"/>
                </a:solidFill>
                <a:latin typeface="Arial" pitchFamily="34" charset="0"/>
              </a:rPr>
              <a:t>III - </a:t>
            </a:r>
            <a:r>
              <a:rPr lang="pt-BR" sz="1800" b="1">
                <a:solidFill>
                  <a:srgbClr val="FF0066"/>
                </a:solidFill>
                <a:latin typeface="Arial" pitchFamily="34" charset="0"/>
              </a:rPr>
              <a:t>reduzir a geração de resíduos sólidos</a:t>
            </a:r>
            <a:r>
              <a:rPr lang="pt-BR" sz="1800" b="1">
                <a:solidFill>
                  <a:srgbClr val="020603"/>
                </a:solidFill>
                <a:latin typeface="Arial" pitchFamily="34" charset="0"/>
              </a:rPr>
              <a:t>, o desperdício de materiais, a poluição e os danos ambientais; </a:t>
            </a:r>
          </a:p>
          <a:p>
            <a:pPr algn="just">
              <a:lnSpc>
                <a:spcPct val="115000"/>
              </a:lnSpc>
            </a:pPr>
            <a:r>
              <a:rPr lang="pt-BR" sz="1800" b="1">
                <a:solidFill>
                  <a:srgbClr val="020603"/>
                </a:solidFill>
                <a:latin typeface="Arial" pitchFamily="34" charset="0"/>
              </a:rPr>
              <a:t>IV - </a:t>
            </a:r>
            <a:r>
              <a:rPr lang="pt-BR" sz="1800" b="1">
                <a:solidFill>
                  <a:srgbClr val="FF0066"/>
                </a:solidFill>
                <a:latin typeface="Arial" pitchFamily="34" charset="0"/>
              </a:rPr>
              <a:t>incentivar a utilização de insumos de menor agressividade</a:t>
            </a:r>
            <a:r>
              <a:rPr lang="pt-BR" sz="1800" b="1">
                <a:solidFill>
                  <a:srgbClr val="020603"/>
                </a:solidFill>
                <a:latin typeface="Arial" pitchFamily="34" charset="0"/>
              </a:rPr>
              <a:t> ao meio ambiente e de maior sustentabilidade; </a:t>
            </a:r>
          </a:p>
          <a:p>
            <a:pPr algn="just">
              <a:lnSpc>
                <a:spcPct val="115000"/>
              </a:lnSpc>
            </a:pPr>
            <a:r>
              <a:rPr lang="pt-BR" sz="1800" b="1">
                <a:solidFill>
                  <a:srgbClr val="020603"/>
                </a:solidFill>
                <a:latin typeface="Arial" pitchFamily="34" charset="0"/>
              </a:rPr>
              <a:t>V - estimular o desenvolvimento de mercado, a </a:t>
            </a:r>
            <a:r>
              <a:rPr lang="pt-BR" sz="1800" b="1">
                <a:solidFill>
                  <a:srgbClr val="FF0066"/>
                </a:solidFill>
                <a:latin typeface="Arial" pitchFamily="34" charset="0"/>
              </a:rPr>
              <a:t>produção e o consumo de produtos derivados de materiais reciclados e recicláveis</a:t>
            </a:r>
            <a:r>
              <a:rPr lang="pt-BR" sz="1800" b="1">
                <a:solidFill>
                  <a:srgbClr val="020603"/>
                </a:solidFill>
                <a:latin typeface="Arial" pitchFamily="34" charset="0"/>
              </a:rPr>
              <a:t>; </a:t>
            </a:r>
          </a:p>
          <a:p>
            <a:pPr algn="just">
              <a:lnSpc>
                <a:spcPct val="115000"/>
              </a:lnSpc>
            </a:pPr>
            <a:r>
              <a:rPr lang="pt-BR" sz="1800" b="1">
                <a:solidFill>
                  <a:srgbClr val="020603"/>
                </a:solidFill>
                <a:latin typeface="Arial" pitchFamily="34" charset="0"/>
              </a:rPr>
              <a:t>VI - propiciar que as atividades produtivas alcancem </a:t>
            </a:r>
            <a:r>
              <a:rPr lang="pt-BR" sz="1800" b="1">
                <a:solidFill>
                  <a:srgbClr val="FF0066"/>
                </a:solidFill>
                <a:latin typeface="Arial" pitchFamily="34" charset="0"/>
              </a:rPr>
              <a:t>eficiência e sustentabilidade; </a:t>
            </a:r>
          </a:p>
          <a:p>
            <a:pPr algn="just">
              <a:lnSpc>
                <a:spcPct val="115000"/>
              </a:lnSpc>
            </a:pPr>
            <a:r>
              <a:rPr lang="pt-BR" sz="1800" b="1">
                <a:solidFill>
                  <a:srgbClr val="020603"/>
                </a:solidFill>
                <a:latin typeface="Arial" pitchFamily="34" charset="0"/>
              </a:rPr>
              <a:t>VII - incentivar as boas práticas de </a:t>
            </a:r>
            <a:r>
              <a:rPr lang="pt-BR" sz="1800" b="1">
                <a:solidFill>
                  <a:srgbClr val="FF0066"/>
                </a:solidFill>
                <a:latin typeface="Arial" pitchFamily="34" charset="0"/>
              </a:rPr>
              <a:t>responsabilidade socioambiental</a:t>
            </a:r>
            <a:r>
              <a:rPr lang="pt-BR" sz="1800" b="1">
                <a:solidFill>
                  <a:srgbClr val="020603"/>
                </a:solidFill>
                <a:latin typeface="Arial" pitchFamily="34" charset="0"/>
              </a:rPr>
              <a:t>. 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Text Box 2050"/>
          <p:cNvSpPr txBox="1">
            <a:spLocks noChangeArrowheads="1"/>
          </p:cNvSpPr>
          <p:nvPr/>
        </p:nvSpPr>
        <p:spPr bwMode="auto">
          <a:xfrm>
            <a:off x="250825" y="0"/>
            <a:ext cx="8642350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1600" b="1">
                <a:solidFill>
                  <a:srgbClr val="FF0066"/>
                </a:solidFill>
                <a:latin typeface="Arial" pitchFamily="34" charset="0"/>
              </a:rPr>
              <a:t>ARTIGOS SELECIONADOS</a:t>
            </a:r>
          </a:p>
          <a:p>
            <a:pPr algn="just"/>
            <a:endParaRPr lang="pt-BR" sz="1600" b="1">
              <a:solidFill>
                <a:srgbClr val="FF0066"/>
              </a:solidFill>
              <a:latin typeface="Arial" pitchFamily="34" charset="0"/>
            </a:endParaRPr>
          </a:p>
          <a:p>
            <a:pPr algn="just">
              <a:lnSpc>
                <a:spcPct val="125000"/>
              </a:lnSpc>
            </a:pPr>
            <a:r>
              <a:rPr lang="pt-BR" sz="1800" b="1">
                <a:solidFill>
                  <a:srgbClr val="020603"/>
                </a:solidFill>
                <a:latin typeface="Arial" pitchFamily="34" charset="0"/>
              </a:rPr>
              <a:t>Art. 31.  Sem prejuízo das obrigações estabelecidas no plano de gerenciamento de resíduos sólidos e com vistas a fortalecer a responsabilidade compartilhada e seus objetivos, os </a:t>
            </a:r>
            <a:r>
              <a:rPr lang="pt-BR" sz="1800" b="1">
                <a:solidFill>
                  <a:srgbClr val="FF0066"/>
                </a:solidFill>
                <a:latin typeface="Arial" pitchFamily="34" charset="0"/>
              </a:rPr>
              <a:t>fabricantes, importadores, distribuidores e comerciantes têm responsabilidade</a:t>
            </a:r>
            <a:r>
              <a:rPr lang="pt-BR" sz="1800" b="1">
                <a:solidFill>
                  <a:srgbClr val="020603"/>
                </a:solidFill>
                <a:latin typeface="Arial" pitchFamily="34" charset="0"/>
              </a:rPr>
              <a:t> que abrange:   </a:t>
            </a:r>
          </a:p>
          <a:p>
            <a:pPr algn="just">
              <a:lnSpc>
                <a:spcPct val="125000"/>
              </a:lnSpc>
            </a:pPr>
            <a:r>
              <a:rPr lang="pt-BR" sz="1800" b="1">
                <a:solidFill>
                  <a:srgbClr val="020603"/>
                </a:solidFill>
                <a:latin typeface="Arial" pitchFamily="34" charset="0"/>
              </a:rPr>
              <a:t>I - </a:t>
            </a:r>
            <a:r>
              <a:rPr lang="pt-BR" sz="1800" b="1">
                <a:solidFill>
                  <a:srgbClr val="FF0066"/>
                </a:solidFill>
                <a:latin typeface="Arial" pitchFamily="34" charset="0"/>
              </a:rPr>
              <a:t>investimento</a:t>
            </a:r>
            <a:r>
              <a:rPr lang="pt-BR" sz="1800" b="1">
                <a:solidFill>
                  <a:srgbClr val="020603"/>
                </a:solidFill>
                <a:latin typeface="Arial" pitchFamily="34" charset="0"/>
              </a:rPr>
              <a:t> no desenvolvimento, na fabricação e na colocação no mercado de produtos: </a:t>
            </a:r>
          </a:p>
          <a:p>
            <a:pPr algn="just">
              <a:lnSpc>
                <a:spcPct val="125000"/>
              </a:lnSpc>
            </a:pPr>
            <a:r>
              <a:rPr lang="pt-BR" sz="1800" b="1">
                <a:solidFill>
                  <a:srgbClr val="020603"/>
                </a:solidFill>
                <a:latin typeface="Arial" pitchFamily="34" charset="0"/>
              </a:rPr>
              <a:t>II - </a:t>
            </a:r>
            <a:r>
              <a:rPr lang="pt-BR" sz="1800" b="1">
                <a:solidFill>
                  <a:srgbClr val="FF0066"/>
                </a:solidFill>
                <a:latin typeface="Arial" pitchFamily="34" charset="0"/>
              </a:rPr>
              <a:t>divulgação de informações</a:t>
            </a:r>
            <a:r>
              <a:rPr lang="pt-BR" sz="1800" b="1">
                <a:solidFill>
                  <a:srgbClr val="020603"/>
                </a:solidFill>
                <a:latin typeface="Arial" pitchFamily="34" charset="0"/>
              </a:rPr>
              <a:t> relativas às formas de evitar, reciclar e eliminar os resíduos sólidos associados a seus respectivos produtos; </a:t>
            </a:r>
          </a:p>
          <a:p>
            <a:pPr algn="just">
              <a:lnSpc>
                <a:spcPct val="125000"/>
              </a:lnSpc>
            </a:pPr>
            <a:r>
              <a:rPr lang="pt-BR" sz="1800" b="1">
                <a:solidFill>
                  <a:srgbClr val="020603"/>
                </a:solidFill>
                <a:latin typeface="Arial" pitchFamily="34" charset="0"/>
              </a:rPr>
              <a:t>III - </a:t>
            </a:r>
            <a:r>
              <a:rPr lang="pt-BR" sz="1800" b="1">
                <a:solidFill>
                  <a:srgbClr val="FF0066"/>
                </a:solidFill>
                <a:latin typeface="Arial" pitchFamily="34" charset="0"/>
              </a:rPr>
              <a:t>recolhimento dos produtos e dos resíduos remanescentes após o uso</a:t>
            </a:r>
            <a:r>
              <a:rPr lang="pt-BR" sz="1800" b="1">
                <a:solidFill>
                  <a:srgbClr val="020603"/>
                </a:solidFill>
                <a:latin typeface="Arial" pitchFamily="34" charset="0"/>
              </a:rPr>
              <a:t>, assim como sua subseqüente destinação final ambientalmente adequada, no caso de produtos objeto de sistema de logística reversa; </a:t>
            </a:r>
          </a:p>
          <a:p>
            <a:pPr algn="just">
              <a:lnSpc>
                <a:spcPct val="125000"/>
              </a:lnSpc>
            </a:pPr>
            <a:r>
              <a:rPr lang="pt-BR" sz="1800" b="1">
                <a:solidFill>
                  <a:srgbClr val="020603"/>
                </a:solidFill>
                <a:latin typeface="Arial" pitchFamily="34" charset="0"/>
              </a:rPr>
              <a:t>IV - compromisso de, quando firmados acordos ou termos de compromisso com o Município, </a:t>
            </a:r>
            <a:r>
              <a:rPr lang="pt-BR" sz="1800" b="1">
                <a:solidFill>
                  <a:srgbClr val="FF0066"/>
                </a:solidFill>
                <a:latin typeface="Arial" pitchFamily="34" charset="0"/>
              </a:rPr>
              <a:t>participar das ações previstas no plano municipal de gestão integrada de resíduos sólidos,</a:t>
            </a:r>
            <a:r>
              <a:rPr lang="pt-BR" sz="1800" b="1">
                <a:solidFill>
                  <a:srgbClr val="020603"/>
                </a:solidFill>
                <a:latin typeface="Arial" pitchFamily="34" charset="0"/>
              </a:rPr>
              <a:t> no caso de produtos ainda não inclusos no sistema de logística reversa. </a:t>
            </a:r>
          </a:p>
          <a:p>
            <a:pPr algn="just">
              <a:lnSpc>
                <a:spcPct val="125000"/>
              </a:lnSpc>
            </a:pPr>
            <a:endParaRPr lang="pt-BR" sz="1800" b="1">
              <a:solidFill>
                <a:srgbClr val="020603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20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1600" b="1">
                <a:solidFill>
                  <a:srgbClr val="FF0066"/>
                </a:solidFill>
                <a:latin typeface="Arial" pitchFamily="34" charset="0"/>
              </a:rPr>
              <a:t>ARTIGOS SELECIONADOS</a:t>
            </a:r>
            <a:endParaRPr lang="pt-BR" sz="1600" b="1">
              <a:solidFill>
                <a:srgbClr val="FF0066"/>
              </a:solidFill>
              <a:latin typeface="Arial" pitchFamily="34" charset="0"/>
            </a:endParaRPr>
          </a:p>
          <a:p>
            <a:pPr algn="just"/>
            <a:endParaRPr lang="pt-BR" sz="1600" b="1">
              <a:solidFill>
                <a:srgbClr val="FF0066"/>
              </a:solidFill>
              <a:latin typeface="Arial" pitchFamily="34" charset="0"/>
            </a:endParaRPr>
          </a:p>
          <a:p>
            <a:pPr algn="just">
              <a:lnSpc>
                <a:spcPct val="125000"/>
              </a:lnSpc>
            </a:pPr>
            <a:r>
              <a:rPr lang="pt-BR" sz="1800" b="1">
                <a:solidFill>
                  <a:srgbClr val="020603"/>
                </a:solidFill>
                <a:latin typeface="Arial" pitchFamily="34" charset="0"/>
              </a:rPr>
              <a:t>Art. 32.  As </a:t>
            </a:r>
            <a:r>
              <a:rPr lang="pt-BR" sz="1800" b="1">
                <a:solidFill>
                  <a:srgbClr val="FF0066"/>
                </a:solidFill>
                <a:latin typeface="Arial" pitchFamily="34" charset="0"/>
              </a:rPr>
              <a:t>embalagens</a:t>
            </a:r>
            <a:r>
              <a:rPr lang="pt-BR" sz="1800" b="1">
                <a:solidFill>
                  <a:srgbClr val="020603"/>
                </a:solidFill>
                <a:latin typeface="Arial" pitchFamily="34" charset="0"/>
              </a:rPr>
              <a:t> devem ser fabricadas com materiais que propiciem a reutilização ou a reciclagem.  </a:t>
            </a:r>
          </a:p>
          <a:p>
            <a:pPr algn="just">
              <a:lnSpc>
                <a:spcPct val="125000"/>
              </a:lnSpc>
            </a:pPr>
            <a:endParaRPr lang="pt-BR" sz="1800" b="1">
              <a:solidFill>
                <a:srgbClr val="020603"/>
              </a:solidFill>
              <a:latin typeface="Arial" pitchFamily="34" charset="0"/>
            </a:endParaRPr>
          </a:p>
          <a:p>
            <a:pPr algn="just">
              <a:lnSpc>
                <a:spcPct val="125000"/>
              </a:lnSpc>
            </a:pPr>
            <a:r>
              <a:rPr lang="pt-BR" sz="1800" b="1">
                <a:solidFill>
                  <a:srgbClr val="020603"/>
                </a:solidFill>
                <a:latin typeface="Arial" pitchFamily="34" charset="0"/>
              </a:rPr>
              <a:t>Art. 33.  São obrigados a estruturar e </a:t>
            </a:r>
            <a:r>
              <a:rPr lang="pt-BR" sz="1800" b="1">
                <a:solidFill>
                  <a:srgbClr val="FF0066"/>
                </a:solidFill>
                <a:latin typeface="Arial" pitchFamily="34" charset="0"/>
              </a:rPr>
              <a:t>implementar sistemas de logística reversa, mediante retorno dos produtos após o uso pelo consumidor</a:t>
            </a:r>
            <a:r>
              <a:rPr lang="pt-BR" sz="1800" b="1">
                <a:solidFill>
                  <a:srgbClr val="020603"/>
                </a:solidFill>
                <a:latin typeface="Arial" pitchFamily="34" charset="0"/>
              </a:rPr>
              <a:t>, de forma </a:t>
            </a:r>
            <a:r>
              <a:rPr lang="pt-BR" sz="1800" b="1">
                <a:solidFill>
                  <a:srgbClr val="FF0066"/>
                </a:solidFill>
                <a:latin typeface="Arial" pitchFamily="34" charset="0"/>
              </a:rPr>
              <a:t>independente do serviço público</a:t>
            </a:r>
            <a:r>
              <a:rPr lang="pt-BR" sz="1800" b="1">
                <a:solidFill>
                  <a:srgbClr val="020603"/>
                </a:solidFill>
                <a:latin typeface="Arial" pitchFamily="34" charset="0"/>
              </a:rPr>
              <a:t> de limpeza urbana e de manejo dos resíduos sólidos, os fabricantes, importadores, distribuidores e comerciantes de: </a:t>
            </a:r>
          </a:p>
          <a:p>
            <a:pPr algn="just">
              <a:lnSpc>
                <a:spcPct val="125000"/>
              </a:lnSpc>
            </a:pPr>
            <a:r>
              <a:rPr lang="pt-BR" sz="1800" b="1">
                <a:solidFill>
                  <a:srgbClr val="020603"/>
                </a:solidFill>
                <a:latin typeface="Arial" pitchFamily="34" charset="0"/>
              </a:rPr>
              <a:t>I - </a:t>
            </a:r>
            <a:r>
              <a:rPr lang="pt-BR" sz="1800" b="1">
                <a:solidFill>
                  <a:srgbClr val="FF0066"/>
                </a:solidFill>
                <a:latin typeface="Arial" pitchFamily="34" charset="0"/>
              </a:rPr>
              <a:t>agrotóxicos</a:t>
            </a:r>
            <a:r>
              <a:rPr lang="pt-BR" sz="1800" b="1">
                <a:solidFill>
                  <a:srgbClr val="020603"/>
                </a:solidFill>
                <a:latin typeface="Arial" pitchFamily="34" charset="0"/>
              </a:rPr>
              <a:t>, seus resíduos e embalagens, assim como outros produtos cuja embalagem, após o uso, constitua resíduo perigoso, observadas as regras de gerenciamento de resíduos perigosos; </a:t>
            </a:r>
          </a:p>
          <a:p>
            <a:pPr algn="just">
              <a:lnSpc>
                <a:spcPct val="125000"/>
              </a:lnSpc>
            </a:pPr>
            <a:r>
              <a:rPr lang="pt-BR" sz="1800" b="1">
                <a:solidFill>
                  <a:srgbClr val="020603"/>
                </a:solidFill>
                <a:latin typeface="Arial" pitchFamily="34" charset="0"/>
              </a:rPr>
              <a:t>II - </a:t>
            </a:r>
            <a:r>
              <a:rPr lang="pt-BR" sz="1800" b="1">
                <a:solidFill>
                  <a:srgbClr val="FF0066"/>
                </a:solidFill>
                <a:latin typeface="Arial" pitchFamily="34" charset="0"/>
              </a:rPr>
              <a:t>pilhas e baterias</a:t>
            </a:r>
            <a:r>
              <a:rPr lang="pt-BR" sz="1800" b="1">
                <a:solidFill>
                  <a:srgbClr val="020603"/>
                </a:solidFill>
                <a:latin typeface="Arial" pitchFamily="34" charset="0"/>
              </a:rPr>
              <a:t>; </a:t>
            </a:r>
          </a:p>
          <a:p>
            <a:pPr algn="just">
              <a:lnSpc>
                <a:spcPct val="125000"/>
              </a:lnSpc>
            </a:pPr>
            <a:r>
              <a:rPr lang="pt-BR" sz="1800" b="1">
                <a:solidFill>
                  <a:srgbClr val="020603"/>
                </a:solidFill>
                <a:latin typeface="Arial" pitchFamily="34" charset="0"/>
              </a:rPr>
              <a:t>III - </a:t>
            </a:r>
            <a:r>
              <a:rPr lang="pt-BR" sz="1800" b="1">
                <a:solidFill>
                  <a:srgbClr val="FF0066"/>
                </a:solidFill>
                <a:latin typeface="Arial" pitchFamily="34" charset="0"/>
              </a:rPr>
              <a:t>pneus</a:t>
            </a:r>
            <a:r>
              <a:rPr lang="pt-BR" sz="1800" b="1">
                <a:solidFill>
                  <a:srgbClr val="020603"/>
                </a:solidFill>
                <a:latin typeface="Arial" pitchFamily="34" charset="0"/>
              </a:rPr>
              <a:t>; </a:t>
            </a:r>
          </a:p>
          <a:p>
            <a:pPr algn="just">
              <a:lnSpc>
                <a:spcPct val="125000"/>
              </a:lnSpc>
            </a:pPr>
            <a:r>
              <a:rPr lang="pt-BR" sz="1800" b="1">
                <a:solidFill>
                  <a:srgbClr val="020603"/>
                </a:solidFill>
                <a:latin typeface="Arial" pitchFamily="34" charset="0"/>
              </a:rPr>
              <a:t>IV - </a:t>
            </a:r>
            <a:r>
              <a:rPr lang="pt-BR" sz="1800" b="1">
                <a:solidFill>
                  <a:srgbClr val="FF0066"/>
                </a:solidFill>
                <a:latin typeface="Arial" pitchFamily="34" charset="0"/>
              </a:rPr>
              <a:t>óleos lubrificantes</a:t>
            </a:r>
            <a:r>
              <a:rPr lang="pt-BR" sz="1800" b="1">
                <a:solidFill>
                  <a:srgbClr val="020603"/>
                </a:solidFill>
                <a:latin typeface="Arial" pitchFamily="34" charset="0"/>
              </a:rPr>
              <a:t>, seus resíduos e embalagens; </a:t>
            </a:r>
          </a:p>
          <a:p>
            <a:pPr algn="just">
              <a:lnSpc>
                <a:spcPct val="125000"/>
              </a:lnSpc>
            </a:pPr>
            <a:r>
              <a:rPr lang="pt-BR" sz="1800" b="1">
                <a:solidFill>
                  <a:srgbClr val="020603"/>
                </a:solidFill>
                <a:latin typeface="Arial" pitchFamily="34" charset="0"/>
              </a:rPr>
              <a:t>V - </a:t>
            </a:r>
            <a:r>
              <a:rPr lang="pt-BR" sz="1800" b="1">
                <a:solidFill>
                  <a:srgbClr val="FF0066"/>
                </a:solidFill>
                <a:latin typeface="Arial" pitchFamily="34" charset="0"/>
              </a:rPr>
              <a:t>lâmpadas fluorescentes, de vapor de sódio e mercúrio e de luz mista; </a:t>
            </a:r>
          </a:p>
          <a:p>
            <a:pPr algn="just">
              <a:lnSpc>
                <a:spcPct val="125000"/>
              </a:lnSpc>
            </a:pPr>
            <a:r>
              <a:rPr lang="pt-BR" sz="1800" b="1">
                <a:solidFill>
                  <a:srgbClr val="020603"/>
                </a:solidFill>
                <a:latin typeface="Arial" pitchFamily="34" charset="0"/>
              </a:rPr>
              <a:t>VI - </a:t>
            </a:r>
            <a:r>
              <a:rPr lang="pt-BR" sz="1800" b="1">
                <a:solidFill>
                  <a:srgbClr val="FF0066"/>
                </a:solidFill>
                <a:latin typeface="Arial" pitchFamily="34" charset="0"/>
              </a:rPr>
              <a:t>produtos eletroeletrônicos</a:t>
            </a:r>
            <a:r>
              <a:rPr lang="pt-BR" sz="1800" b="1">
                <a:solidFill>
                  <a:srgbClr val="020603"/>
                </a:solidFill>
                <a:latin typeface="Arial" pitchFamily="34" charset="0"/>
              </a:rPr>
              <a:t> e seus componentes. </a:t>
            </a:r>
          </a:p>
          <a:p>
            <a:pPr algn="just">
              <a:lnSpc>
                <a:spcPct val="125000"/>
              </a:lnSpc>
              <a:spcBef>
                <a:spcPct val="50000"/>
              </a:spcBef>
            </a:pPr>
            <a:endParaRPr lang="pt-BR" sz="1800" b="1">
              <a:solidFill>
                <a:srgbClr val="020603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Text Box 2"/>
          <p:cNvSpPr txBox="1">
            <a:spLocks noChangeArrowheads="1"/>
          </p:cNvSpPr>
          <p:nvPr/>
        </p:nvSpPr>
        <p:spPr bwMode="auto">
          <a:xfrm>
            <a:off x="179388" y="104775"/>
            <a:ext cx="8713787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pt-BR" sz="1600" b="1">
                <a:solidFill>
                  <a:srgbClr val="FF0066"/>
                </a:solidFill>
                <a:latin typeface="Arial" pitchFamily="34" charset="0"/>
              </a:rPr>
              <a:t>ARTIGOS DOS INSTRUMENTOS ECONÔMICOS </a:t>
            </a:r>
          </a:p>
          <a:p>
            <a:pPr algn="just"/>
            <a:endParaRPr lang="pt-BR" sz="1600" b="1">
              <a:solidFill>
                <a:srgbClr val="020603"/>
              </a:solidFill>
              <a:latin typeface="Arial" pitchFamily="34" charset="0"/>
            </a:endParaRPr>
          </a:p>
          <a:p>
            <a:pPr algn="just">
              <a:lnSpc>
                <a:spcPct val="125000"/>
              </a:lnSpc>
            </a:pPr>
            <a:r>
              <a:rPr lang="pt-BR" sz="1800" b="1">
                <a:solidFill>
                  <a:srgbClr val="020603"/>
                </a:solidFill>
                <a:latin typeface="Arial" pitchFamily="34" charset="0"/>
              </a:rPr>
              <a:t>Art. 42.  O poder público poderá instituir medidas indutoras e </a:t>
            </a:r>
            <a:r>
              <a:rPr lang="pt-BR" sz="1800" b="1">
                <a:solidFill>
                  <a:srgbClr val="FF0066"/>
                </a:solidFill>
                <a:latin typeface="Arial" pitchFamily="34" charset="0"/>
              </a:rPr>
              <a:t>linhas de financiamento para atender, prioritariamente, às iniciativas de: </a:t>
            </a:r>
          </a:p>
          <a:p>
            <a:pPr algn="just">
              <a:lnSpc>
                <a:spcPct val="125000"/>
              </a:lnSpc>
            </a:pPr>
            <a:r>
              <a:rPr lang="pt-BR" sz="1800" b="1">
                <a:solidFill>
                  <a:srgbClr val="020603"/>
                </a:solidFill>
                <a:latin typeface="Arial" pitchFamily="34" charset="0"/>
              </a:rPr>
              <a:t>I - </a:t>
            </a:r>
            <a:r>
              <a:rPr lang="pt-BR" sz="1800" b="1">
                <a:solidFill>
                  <a:srgbClr val="FF0066"/>
                </a:solidFill>
                <a:latin typeface="Arial" pitchFamily="34" charset="0"/>
              </a:rPr>
              <a:t>prevenção e redução da geração de resíduos sólidos</a:t>
            </a:r>
            <a:r>
              <a:rPr lang="pt-BR" sz="1800" b="1">
                <a:solidFill>
                  <a:srgbClr val="020603"/>
                </a:solidFill>
                <a:latin typeface="Arial" pitchFamily="34" charset="0"/>
              </a:rPr>
              <a:t> no processo produtivo; </a:t>
            </a:r>
          </a:p>
          <a:p>
            <a:pPr algn="just">
              <a:lnSpc>
                <a:spcPct val="125000"/>
              </a:lnSpc>
            </a:pPr>
            <a:r>
              <a:rPr lang="pt-BR" sz="1800" b="1">
                <a:solidFill>
                  <a:srgbClr val="020603"/>
                </a:solidFill>
                <a:latin typeface="Arial" pitchFamily="34" charset="0"/>
              </a:rPr>
              <a:t>II - </a:t>
            </a:r>
            <a:r>
              <a:rPr lang="pt-BR" sz="1800" b="1">
                <a:solidFill>
                  <a:srgbClr val="FF0066"/>
                </a:solidFill>
                <a:latin typeface="Arial" pitchFamily="34" charset="0"/>
              </a:rPr>
              <a:t>desenvolvimento de produtos</a:t>
            </a:r>
            <a:r>
              <a:rPr lang="pt-BR" sz="1800" b="1">
                <a:solidFill>
                  <a:srgbClr val="020603"/>
                </a:solidFill>
                <a:latin typeface="Arial" pitchFamily="34" charset="0"/>
              </a:rPr>
              <a:t> com menores impactos à saúde humana e à qualidade ambiental em seu ciclo de vida; </a:t>
            </a:r>
          </a:p>
          <a:p>
            <a:pPr algn="just">
              <a:lnSpc>
                <a:spcPct val="125000"/>
              </a:lnSpc>
            </a:pPr>
            <a:r>
              <a:rPr lang="pt-BR" sz="1800" b="1">
                <a:solidFill>
                  <a:srgbClr val="020603"/>
                </a:solidFill>
                <a:latin typeface="Arial" pitchFamily="34" charset="0"/>
              </a:rPr>
              <a:t>III - implantação de </a:t>
            </a:r>
            <a:r>
              <a:rPr lang="pt-BR" sz="1800" b="1">
                <a:solidFill>
                  <a:srgbClr val="FF0066"/>
                </a:solidFill>
                <a:latin typeface="Arial" pitchFamily="34" charset="0"/>
              </a:rPr>
              <a:t>infraestrutura física e aquisição de equipamentos</a:t>
            </a:r>
            <a:r>
              <a:rPr lang="pt-BR" sz="1800" b="1">
                <a:solidFill>
                  <a:srgbClr val="020603"/>
                </a:solidFill>
                <a:latin typeface="Arial" pitchFamily="34" charset="0"/>
              </a:rPr>
              <a:t> para cooperativas ou outras formas de associação de catadores de materiais reutilizáveis e recicláveis formadas por pessoas físicas de baixa renda; </a:t>
            </a:r>
          </a:p>
          <a:p>
            <a:pPr algn="just">
              <a:lnSpc>
                <a:spcPct val="125000"/>
              </a:lnSpc>
            </a:pPr>
            <a:r>
              <a:rPr lang="pt-BR" sz="1800" b="1">
                <a:solidFill>
                  <a:srgbClr val="020603"/>
                </a:solidFill>
                <a:latin typeface="Arial" pitchFamily="34" charset="0"/>
              </a:rPr>
              <a:t>IV - desenvolvimento de </a:t>
            </a:r>
            <a:r>
              <a:rPr lang="pt-BR" sz="1800" b="1">
                <a:solidFill>
                  <a:srgbClr val="FF0066"/>
                </a:solidFill>
                <a:latin typeface="Arial" pitchFamily="34" charset="0"/>
              </a:rPr>
              <a:t>projetos de gestão</a:t>
            </a:r>
            <a:r>
              <a:rPr lang="pt-BR" sz="1800" b="1">
                <a:solidFill>
                  <a:srgbClr val="020603"/>
                </a:solidFill>
                <a:latin typeface="Arial" pitchFamily="34" charset="0"/>
              </a:rPr>
              <a:t> dos resíduos sólidos; </a:t>
            </a:r>
          </a:p>
          <a:p>
            <a:pPr algn="just">
              <a:lnSpc>
                <a:spcPct val="125000"/>
              </a:lnSpc>
            </a:pPr>
            <a:r>
              <a:rPr lang="pt-BR" sz="1800" b="1">
                <a:solidFill>
                  <a:srgbClr val="020603"/>
                </a:solidFill>
                <a:latin typeface="Arial" pitchFamily="34" charset="0"/>
              </a:rPr>
              <a:t>V - estruturação de </a:t>
            </a:r>
            <a:r>
              <a:rPr lang="pt-BR" sz="1800" b="1">
                <a:solidFill>
                  <a:srgbClr val="FF0066"/>
                </a:solidFill>
                <a:latin typeface="Arial" pitchFamily="34" charset="0"/>
              </a:rPr>
              <a:t>sistemas de coleta seletiva e de logística reversa</a:t>
            </a:r>
            <a:r>
              <a:rPr lang="pt-BR" sz="1800" b="1">
                <a:solidFill>
                  <a:srgbClr val="020603"/>
                </a:solidFill>
                <a:latin typeface="Arial" pitchFamily="34" charset="0"/>
              </a:rPr>
              <a:t>; </a:t>
            </a:r>
          </a:p>
          <a:p>
            <a:pPr algn="just">
              <a:lnSpc>
                <a:spcPct val="125000"/>
              </a:lnSpc>
            </a:pPr>
            <a:r>
              <a:rPr lang="pt-BR" sz="1800" b="1">
                <a:solidFill>
                  <a:srgbClr val="020603"/>
                </a:solidFill>
                <a:latin typeface="Arial" pitchFamily="34" charset="0"/>
              </a:rPr>
              <a:t>VI - </a:t>
            </a:r>
            <a:r>
              <a:rPr lang="pt-BR" sz="1800" b="1">
                <a:solidFill>
                  <a:srgbClr val="FF0066"/>
                </a:solidFill>
                <a:latin typeface="Arial" pitchFamily="34" charset="0"/>
              </a:rPr>
              <a:t>descontaminação</a:t>
            </a:r>
            <a:r>
              <a:rPr lang="pt-BR" sz="1800" b="1">
                <a:solidFill>
                  <a:srgbClr val="020603"/>
                </a:solidFill>
                <a:latin typeface="Arial" pitchFamily="34" charset="0"/>
              </a:rPr>
              <a:t> de áreas contaminadas; </a:t>
            </a:r>
          </a:p>
          <a:p>
            <a:pPr algn="just">
              <a:lnSpc>
                <a:spcPct val="125000"/>
              </a:lnSpc>
            </a:pPr>
            <a:r>
              <a:rPr lang="pt-BR" sz="1800" b="1">
                <a:solidFill>
                  <a:srgbClr val="020603"/>
                </a:solidFill>
                <a:latin typeface="Arial" pitchFamily="34" charset="0"/>
              </a:rPr>
              <a:t>VII - desenvolvimento de </a:t>
            </a:r>
            <a:r>
              <a:rPr lang="pt-BR" sz="1800" b="1">
                <a:solidFill>
                  <a:srgbClr val="FF0066"/>
                </a:solidFill>
                <a:latin typeface="Arial" pitchFamily="34" charset="0"/>
              </a:rPr>
              <a:t>pesquisas</a:t>
            </a:r>
            <a:r>
              <a:rPr lang="pt-BR" sz="1800" b="1">
                <a:solidFill>
                  <a:srgbClr val="020603"/>
                </a:solidFill>
                <a:latin typeface="Arial" pitchFamily="34" charset="0"/>
              </a:rPr>
              <a:t> voltadas para tecnologias limpas aplicáveis aos resíduos sólidos; </a:t>
            </a:r>
          </a:p>
          <a:p>
            <a:pPr algn="just">
              <a:lnSpc>
                <a:spcPct val="125000"/>
              </a:lnSpc>
            </a:pPr>
            <a:r>
              <a:rPr lang="pt-BR" sz="1800" b="1">
                <a:solidFill>
                  <a:srgbClr val="020603"/>
                </a:solidFill>
                <a:latin typeface="Arial" pitchFamily="34" charset="0"/>
              </a:rPr>
              <a:t>VIII - desenvolvimento de </a:t>
            </a:r>
            <a:r>
              <a:rPr lang="pt-BR" sz="1800" b="1">
                <a:solidFill>
                  <a:srgbClr val="FF0066"/>
                </a:solidFill>
                <a:latin typeface="Arial" pitchFamily="34" charset="0"/>
              </a:rPr>
              <a:t>sistemas de gestão ambiental e empresarial</a:t>
            </a:r>
            <a:r>
              <a:rPr lang="pt-BR" sz="1800" b="1">
                <a:solidFill>
                  <a:srgbClr val="020603"/>
                </a:solidFill>
                <a:latin typeface="Arial" pitchFamily="34" charset="0"/>
              </a:rPr>
              <a:t> voltados para a melhoria dos processos produtivos e ao reaproveitamento dos resíduos.</a:t>
            </a:r>
          </a:p>
        </p:txBody>
      </p:sp>
      <p:sp>
        <p:nvSpPr>
          <p:cNvPr id="411653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96200" y="6248400"/>
            <a:ext cx="228600" cy="3048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2811463" y="0"/>
            <a:ext cx="35544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>
                <a:solidFill>
                  <a:srgbClr val="020603"/>
                </a:solidFill>
                <a:latin typeface="Arial" pitchFamily="34" charset="0"/>
              </a:rPr>
              <a:t>Leitura recomendada</a:t>
            </a: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90600" y="1752600"/>
            <a:ext cx="71628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sz="1800" b="1">
              <a:solidFill>
                <a:srgbClr val="02060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pt-BR" sz="1800" b="1">
              <a:solidFill>
                <a:srgbClr val="02060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pt-BR" sz="1800" b="1">
              <a:solidFill>
                <a:srgbClr val="02060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762000"/>
            <a:ext cx="9144000" cy="576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000">
                <a:latin typeface="Arial" pitchFamily="34" charset="0"/>
              </a:rPr>
              <a:t>DONATO, V. Logística Verde – uma abordagem sócio-ambiental. Editora Ciência Moderna, 2008.</a:t>
            </a:r>
          </a:p>
          <a:p>
            <a:pPr algn="just">
              <a:spcBef>
                <a:spcPct val="20000"/>
              </a:spcBef>
            </a:pPr>
            <a:r>
              <a:rPr lang="en-US" sz="2000">
                <a:latin typeface="Arial" pitchFamily="34" charset="0"/>
              </a:rPr>
              <a:t>CORRÊA, H. L. Gestão de Redes de Suprimentos – integrando cadeias de</a:t>
            </a:r>
          </a:p>
          <a:p>
            <a:pPr algn="just">
              <a:spcBef>
                <a:spcPct val="20000"/>
              </a:spcBef>
            </a:pPr>
            <a:r>
              <a:rPr lang="en-US" sz="2000">
                <a:latin typeface="Arial" pitchFamily="34" charset="0"/>
              </a:rPr>
              <a:t>suprimento no mundo globalizado. Editora Atlas, 2010.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</a:pPr>
            <a:r>
              <a:rPr lang="pt-BR" sz="2000">
                <a:latin typeface="Arial" pitchFamily="34" charset="0"/>
              </a:rPr>
              <a:t>LEITE, P. R. Logística Reversa – Meio Ambiente e Competitividade, 2a. ed. São Paulo: Editora Prentice Hall, 2009.</a:t>
            </a:r>
            <a:endParaRPr lang="en-US" sz="2000">
              <a:latin typeface="Arial" pitchFamily="34" charset="0"/>
            </a:endParaRPr>
          </a:p>
          <a:p>
            <a:pPr algn="just">
              <a:lnSpc>
                <a:spcPct val="90000"/>
              </a:lnSpc>
              <a:spcBef>
                <a:spcPct val="50000"/>
              </a:spcBef>
            </a:pPr>
            <a:r>
              <a:rPr lang="pt-PT" sz="2000">
                <a:solidFill>
                  <a:srgbClr val="161616"/>
                </a:solidFill>
                <a:latin typeface="Arial" pitchFamily="34" charset="0"/>
              </a:rPr>
              <a:t>REIDSON PEREIRA GOUVINHAS</a:t>
            </a:r>
            <a:r>
              <a:rPr lang="en-US" sz="2000" i="1">
                <a:solidFill>
                  <a:srgbClr val="161616"/>
                </a:solidFill>
                <a:latin typeface="Arial" pitchFamily="34" charset="0"/>
              </a:rPr>
              <a:t> et al. </a:t>
            </a:r>
            <a:r>
              <a:rPr lang="en-US" sz="2000">
                <a:solidFill>
                  <a:srgbClr val="161616"/>
                </a:solidFill>
                <a:latin typeface="Arial" pitchFamily="34" charset="0"/>
              </a:rPr>
              <a:t>E</a:t>
            </a:r>
            <a:r>
              <a:rPr lang="pt-PT" sz="2000">
                <a:solidFill>
                  <a:srgbClr val="161616"/>
                </a:solidFill>
                <a:latin typeface="Arial" pitchFamily="34" charset="0"/>
              </a:rPr>
              <a:t>coeficiência em cadeias produtivas: perspectivas, modelos e práticas</a:t>
            </a:r>
            <a:r>
              <a:rPr lang="en-US" sz="2000">
                <a:solidFill>
                  <a:srgbClr val="161616"/>
                </a:solidFill>
                <a:latin typeface="Arial" pitchFamily="34" charset="0"/>
              </a:rPr>
              <a:t>. In: T</a:t>
            </a:r>
            <a:r>
              <a:rPr lang="pt-PT" sz="2000">
                <a:solidFill>
                  <a:srgbClr val="161616"/>
                </a:solidFill>
                <a:latin typeface="Arial" pitchFamily="34" charset="0"/>
              </a:rPr>
              <a:t>ópicos emergentes e desafios</a:t>
            </a:r>
            <a:r>
              <a:rPr lang="en-US" sz="2000">
                <a:solidFill>
                  <a:srgbClr val="161616"/>
                </a:solidFill>
                <a:latin typeface="Arial" pitchFamily="34" charset="0"/>
              </a:rPr>
              <a:t> </a:t>
            </a:r>
            <a:r>
              <a:rPr lang="pt-PT" sz="2000">
                <a:solidFill>
                  <a:srgbClr val="161616"/>
                </a:solidFill>
                <a:latin typeface="Arial" pitchFamily="34" charset="0"/>
              </a:rPr>
              <a:t>metodológicos em engenharia de produção:</a:t>
            </a:r>
            <a:r>
              <a:rPr lang="en-US" sz="2000">
                <a:solidFill>
                  <a:srgbClr val="161616"/>
                </a:solidFill>
                <a:latin typeface="Arial" pitchFamily="34" charset="0"/>
              </a:rPr>
              <a:t> </a:t>
            </a:r>
            <a:r>
              <a:rPr lang="pt-PT" sz="2000">
                <a:solidFill>
                  <a:srgbClr val="161616"/>
                </a:solidFill>
                <a:latin typeface="Arial" pitchFamily="34" charset="0"/>
              </a:rPr>
              <a:t>casos, experiências e proposições - </a:t>
            </a:r>
            <a:r>
              <a:rPr lang="en-US" sz="2000">
                <a:solidFill>
                  <a:srgbClr val="161616"/>
                </a:solidFill>
                <a:latin typeface="Arial" pitchFamily="34" charset="0"/>
              </a:rPr>
              <a:t>V</a:t>
            </a:r>
            <a:r>
              <a:rPr lang="pt-PT" sz="2000">
                <a:solidFill>
                  <a:srgbClr val="161616"/>
                </a:solidFill>
                <a:latin typeface="Arial" pitchFamily="34" charset="0"/>
              </a:rPr>
              <a:t>olume </a:t>
            </a:r>
            <a:r>
              <a:rPr lang="en-US" sz="2000">
                <a:solidFill>
                  <a:srgbClr val="161616"/>
                </a:solidFill>
                <a:latin typeface="Arial" pitchFamily="34" charset="0"/>
              </a:rPr>
              <a:t>IV - C</a:t>
            </a:r>
            <a:r>
              <a:rPr lang="pt-PT" sz="2000">
                <a:solidFill>
                  <a:srgbClr val="161616"/>
                </a:solidFill>
                <a:latin typeface="Arial" pitchFamily="34" charset="0"/>
              </a:rPr>
              <a:t>apitulo 4</a:t>
            </a:r>
            <a:r>
              <a:rPr lang="en-US" sz="2000">
                <a:solidFill>
                  <a:srgbClr val="161616"/>
                </a:solidFill>
                <a:latin typeface="Arial" pitchFamily="34" charset="0"/>
              </a:rPr>
              <a:t>. Organizadores: Oliveira, V. F.; Cavenaghi, V. e Másculo, F. S., 2011.</a:t>
            </a:r>
            <a:endParaRPr lang="en-US" sz="2000">
              <a:latin typeface="Arial" pitchFamily="34" charset="0"/>
            </a:endParaRPr>
          </a:p>
          <a:p>
            <a:pPr algn="just">
              <a:lnSpc>
                <a:spcPct val="90000"/>
              </a:lnSpc>
              <a:spcBef>
                <a:spcPct val="50000"/>
              </a:spcBef>
            </a:pPr>
            <a:r>
              <a:rPr lang="en-US" sz="2000">
                <a:latin typeface="Arial" pitchFamily="34" charset="0"/>
              </a:rPr>
              <a:t>ROGERS,D. S; TIBBEN-LEMBKE, R.S. Going Backwards: Reverse Logistics Trends and practices. Reno, University of Nevada,1999.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en-US" sz="2000">
                <a:latin typeface="Arial" pitchFamily="34" charset="0"/>
              </a:rPr>
              <a:t>STOCK, J. R. Development and Implementation of Reverse Logistics Programs. Council of Logistics Management, 1998.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</a:pPr>
            <a:endParaRPr lang="en-US" sz="2000">
              <a:latin typeface="Arial" pitchFamily="34" charset="0"/>
            </a:endParaRPr>
          </a:p>
          <a:p>
            <a:pPr algn="just">
              <a:spcBef>
                <a:spcPct val="20000"/>
              </a:spcBef>
            </a:pPr>
            <a:endParaRPr lang="en-US" sz="20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990600"/>
            <a:ext cx="8763000" cy="3962400"/>
          </a:xfrm>
        </p:spPr>
        <p:txBody>
          <a:bodyPr/>
          <a:lstStyle/>
          <a:p>
            <a:pPr algn="just">
              <a:spcBef>
                <a:spcPct val="50000"/>
              </a:spcBef>
              <a:buFontTx/>
              <a:buNone/>
            </a:pPr>
            <a:r>
              <a:rPr lang="pt-BR" sz="2000">
                <a:solidFill>
                  <a:srgbClr val="020603"/>
                </a:solidFill>
                <a:latin typeface="Arial" pitchFamily="34" charset="0"/>
              </a:rPr>
              <a:t>HERNÁNDEZ, C. T; MARINS, F. A. S; DURAN, J. A. R. ROCHA, P. M. Utilização do AHP e do ANP para avaliar a relação entre a logística reversa e o desempenho empresarial: um estudo no setor automotivo brasileiro. XLI SBPO, Porto Seguro, Brasil – Set/2009.</a:t>
            </a:r>
          </a:p>
          <a:p>
            <a:pPr algn="just">
              <a:spcBef>
                <a:spcPct val="50000"/>
              </a:spcBef>
              <a:buFontTx/>
              <a:buNone/>
            </a:pPr>
            <a:r>
              <a:rPr lang="pt-BR" sz="2000">
                <a:solidFill>
                  <a:srgbClr val="020603"/>
                </a:solidFill>
                <a:latin typeface="Arial" pitchFamily="34" charset="0"/>
              </a:rPr>
              <a:t>HERNÁNDEZ, C. T., MARINS, F. A. S., &amp; CASTRO, R. C. La logística reversa y el </a:t>
            </a:r>
            <a:r>
              <a:rPr lang="pt-BR" sz="2000" i="1">
                <a:solidFill>
                  <a:srgbClr val="020603"/>
                </a:solidFill>
                <a:latin typeface="Arial" pitchFamily="34" charset="0"/>
              </a:rPr>
              <a:t>Balanced Scorecard</a:t>
            </a:r>
            <a:r>
              <a:rPr lang="pt-BR" sz="2000">
                <a:solidFill>
                  <a:srgbClr val="020603"/>
                </a:solidFill>
                <a:latin typeface="Arial" pitchFamily="34" charset="0"/>
              </a:rPr>
              <a:t>: Una propuesta de aplicación. In: VI Conferência Internacional de Ciências Empresariais, Cuba, 2008.</a:t>
            </a:r>
          </a:p>
          <a:p>
            <a:pPr algn="just">
              <a:spcBef>
                <a:spcPct val="50000"/>
              </a:spcBef>
              <a:buFontTx/>
              <a:buNone/>
            </a:pPr>
            <a:r>
              <a:rPr lang="pt-BR" sz="2000">
                <a:solidFill>
                  <a:srgbClr val="020603"/>
                </a:solidFill>
                <a:latin typeface="Arial" pitchFamily="34" charset="0"/>
              </a:rPr>
              <a:t>HERNÁNDEZ, C. T.; MARINS, F. A. S.; CASTRO, R. C. A logística reversa e a responsabilidade social corporativa: influência nos indicadores de desempenho empresarial. In: XIV Simpósio de Engenharia da Produção - XIV SIMPEP. São Paulo: Bauru, 2007.</a:t>
            </a:r>
            <a:endParaRPr lang="en-US" sz="1800">
              <a:latin typeface="Arial" pitchFamily="34" charset="0"/>
            </a:endParaRPr>
          </a:p>
          <a:p>
            <a:pPr algn="just">
              <a:buFontTx/>
              <a:buNone/>
            </a:pPr>
            <a:endParaRPr lang="en-US" sz="1800">
              <a:latin typeface="Arial" pitchFamily="34" charset="0"/>
            </a:endParaRPr>
          </a:p>
          <a:p>
            <a:pPr algn="just"/>
            <a:endParaRPr lang="pt-PT" sz="1800">
              <a:latin typeface="Arial" pitchFamily="34" charset="0"/>
            </a:endParaRPr>
          </a:p>
        </p:txBody>
      </p:sp>
      <p:sp>
        <p:nvSpPr>
          <p:cNvPr id="393225" name="Rectangle 9"/>
          <p:cNvSpPr>
            <a:spLocks noChangeArrowheads="1"/>
          </p:cNvSpPr>
          <p:nvPr/>
        </p:nvSpPr>
        <p:spPr bwMode="auto">
          <a:xfrm>
            <a:off x="3944938" y="0"/>
            <a:ext cx="1292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>
                <a:solidFill>
                  <a:srgbClr val="020603"/>
                </a:solidFill>
                <a:latin typeface="Arial" pitchFamily="34" charset="0"/>
              </a:rPr>
              <a:t>Artigos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Text Box 2"/>
          <p:cNvSpPr txBox="1">
            <a:spLocks noChangeArrowheads="1"/>
          </p:cNvSpPr>
          <p:nvPr/>
        </p:nvSpPr>
        <p:spPr bwMode="auto">
          <a:xfrm>
            <a:off x="0" y="304800"/>
            <a:ext cx="9144000" cy="584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latin typeface="Arial" pitchFamily="34" charset="0"/>
              </a:rPr>
              <a:t>Obrigado pela atenção!</a:t>
            </a:r>
          </a:p>
          <a:p>
            <a:pPr algn="ctr">
              <a:spcBef>
                <a:spcPct val="50000"/>
              </a:spcBef>
            </a:pPr>
            <a:endParaRPr lang="en-US">
              <a:latin typeface="Arial" pitchFamily="34" charset="0"/>
            </a:endParaRPr>
          </a:p>
          <a:p>
            <a:pPr algn="ctr">
              <a:spcBef>
                <a:spcPct val="50000"/>
              </a:spcBef>
            </a:pPr>
            <a:endParaRPr lang="en-US">
              <a:latin typeface="Arial" pitchFamily="34" charset="0"/>
            </a:endParaRPr>
          </a:p>
          <a:p>
            <a:pPr algn="ctr">
              <a:spcBef>
                <a:spcPct val="50000"/>
              </a:spcBef>
            </a:pPr>
            <a:endParaRPr lang="en-US">
              <a:latin typeface="Arial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pt-BR">
                <a:latin typeface="Arial" pitchFamily="34" charset="0"/>
              </a:rPr>
              <a:t>Fernando Augusto Silva Marins</a:t>
            </a:r>
          </a:p>
          <a:p>
            <a:pPr algn="ctr">
              <a:spcBef>
                <a:spcPct val="20000"/>
              </a:spcBef>
            </a:pPr>
            <a:endParaRPr lang="pt-BR">
              <a:latin typeface="Arial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pt-BR">
                <a:latin typeface="Arial" pitchFamily="34" charset="0"/>
              </a:rPr>
              <a:t>DPD - Departamento de Produção</a:t>
            </a:r>
          </a:p>
          <a:p>
            <a:pPr algn="ctr">
              <a:spcBef>
                <a:spcPct val="20000"/>
              </a:spcBef>
            </a:pPr>
            <a:r>
              <a:rPr lang="pt-BR">
                <a:latin typeface="Arial" pitchFamily="34" charset="0"/>
              </a:rPr>
              <a:t>FEG - Faculdade de Engenharia -  Campus de Guaratinguetá </a:t>
            </a:r>
          </a:p>
          <a:p>
            <a:pPr algn="ctr">
              <a:spcBef>
                <a:spcPct val="20000"/>
              </a:spcBef>
            </a:pPr>
            <a:r>
              <a:rPr lang="pt-BR">
                <a:latin typeface="Arial" pitchFamily="34" charset="0"/>
              </a:rPr>
              <a:t> UNESP - Universidade Estadual Paulista</a:t>
            </a:r>
          </a:p>
          <a:p>
            <a:pPr algn="ctr">
              <a:spcBef>
                <a:spcPct val="20000"/>
              </a:spcBef>
            </a:pPr>
            <a:endParaRPr lang="pt-BR" sz="3200" b="1">
              <a:latin typeface="Arial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pt-BR" sz="1800" b="1">
                <a:latin typeface="Arial" pitchFamily="34" charset="0"/>
                <a:hlinkClick r:id="rId2"/>
              </a:rPr>
              <a:t>www.feg.unesp.br/~fmarins</a:t>
            </a:r>
            <a:endParaRPr lang="pt-BR" sz="1800" b="1">
              <a:latin typeface="Arial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pt-BR" sz="1800" b="1">
                <a:latin typeface="Arial" pitchFamily="34" charset="0"/>
                <a:hlinkClick r:id="rId3"/>
              </a:rPr>
              <a:t>fmarins@feg.unesp.br</a:t>
            </a:r>
            <a:r>
              <a:rPr lang="pt-BR" sz="1800" b="1">
                <a:latin typeface="Arial" pitchFamily="34" charset="0"/>
              </a:rPr>
              <a:t> </a:t>
            </a:r>
            <a:endParaRPr lang="pt-PT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ounded Rectangle 124"/>
          <p:cNvSpPr>
            <a:spLocks noChangeArrowheads="1"/>
          </p:cNvSpPr>
          <p:nvPr/>
        </p:nvSpPr>
        <p:spPr bwMode="auto">
          <a:xfrm>
            <a:off x="1371600" y="2058988"/>
            <a:ext cx="6019800" cy="3200400"/>
          </a:xfrm>
          <a:prstGeom prst="roundRect">
            <a:avLst>
              <a:gd name="adj" fmla="val 16667"/>
            </a:avLst>
          </a:prstGeom>
          <a:noFill/>
          <a:ln w="55000" cmpd="thickThin" algn="ctr">
            <a:solidFill>
              <a:srgbClr val="FFFFFF"/>
            </a:solidFill>
            <a:prstDash val="lgDashDot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solidFill>
                <a:schemeClr val="l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86000" y="2744788"/>
            <a:ext cx="914400" cy="457200"/>
          </a:xfrm>
          <a:prstGeom prst="rect">
            <a:avLst/>
          </a:prstGeom>
          <a:noFill/>
          <a:ln w="55000" cmpd="thickThin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000">
                <a:latin typeface="Arial" pitchFamily="34" charset="0"/>
                <a:cs typeface="Arial" pitchFamily="34" charset="0"/>
              </a:rPr>
              <a:t>Fabricação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886200" y="2744788"/>
            <a:ext cx="914400" cy="457200"/>
          </a:xfrm>
          <a:prstGeom prst="rect">
            <a:avLst/>
          </a:prstGeom>
          <a:noFill/>
          <a:ln w="55000" cmpd="thickThin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000">
                <a:latin typeface="Arial" pitchFamily="34" charset="0"/>
                <a:cs typeface="Arial" pitchFamily="34" charset="0"/>
              </a:rPr>
              <a:t>Distribuição/ Varejo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638800" y="2744788"/>
            <a:ext cx="914400" cy="457200"/>
          </a:xfrm>
          <a:prstGeom prst="rect">
            <a:avLst/>
          </a:prstGeom>
          <a:noFill/>
          <a:ln w="55000" cmpd="thickThin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latin typeface="Arial" pitchFamily="34" charset="0"/>
                <a:cs typeface="Arial" pitchFamily="34" charset="0"/>
              </a:rPr>
              <a:t>Uso</a:t>
            </a:r>
            <a:endParaRPr lang="en-US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5335" name="TextBox 9"/>
          <p:cNvSpPr txBox="1">
            <a:spLocks noChangeArrowheads="1"/>
          </p:cNvSpPr>
          <p:nvPr/>
        </p:nvSpPr>
        <p:spPr bwMode="auto">
          <a:xfrm>
            <a:off x="403225" y="2755900"/>
            <a:ext cx="6223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900">
                <a:latin typeface="Arial" pitchFamily="34" charset="0"/>
                <a:cs typeface="Arial" pitchFamily="34" charset="0"/>
              </a:rPr>
              <a:t>Matérias</a:t>
            </a:r>
            <a:br>
              <a:rPr lang="en-US" sz="900">
                <a:latin typeface="Arial" pitchFamily="34" charset="0"/>
                <a:cs typeface="Arial" pitchFamily="34" charset="0"/>
              </a:rPr>
            </a:br>
            <a:r>
              <a:rPr lang="en-US" sz="900">
                <a:latin typeface="Arial" pitchFamily="34" charset="0"/>
                <a:cs typeface="Arial" pitchFamily="34" charset="0"/>
              </a:rPr>
              <a:t>primas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648200" y="3887788"/>
            <a:ext cx="1219200" cy="457200"/>
          </a:xfrm>
          <a:prstGeom prst="rect">
            <a:avLst/>
          </a:prstGeom>
          <a:noFill/>
          <a:ln w="55000" cmpd="thickThin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000">
                <a:latin typeface="Arial" pitchFamily="34" charset="0"/>
                <a:cs typeface="Arial" pitchFamily="34" charset="0"/>
              </a:rPr>
              <a:t>Coleta &amp; Triagem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895600" y="3887788"/>
            <a:ext cx="1371600" cy="457200"/>
          </a:xfrm>
          <a:prstGeom prst="rect">
            <a:avLst/>
          </a:prstGeom>
          <a:noFill/>
          <a:ln w="55000" cmpd="thickThin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latin typeface="Arial" pitchFamily="34" charset="0"/>
                <a:cs typeface="Arial" pitchFamily="34" charset="0"/>
              </a:rPr>
              <a:t>Processamento</a:t>
            </a:r>
            <a:endParaRPr lang="en-US" sz="105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Straight Arrow Connector 15"/>
          <p:cNvCxnSpPr>
            <a:stCxn id="6" idx="3"/>
            <a:endCxn id="8" idx="1"/>
          </p:cNvCxnSpPr>
          <p:nvPr/>
        </p:nvCxnSpPr>
        <p:spPr>
          <a:xfrm>
            <a:off x="3200400" y="2973388"/>
            <a:ext cx="685800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3"/>
            <a:endCxn id="9" idx="1"/>
          </p:cNvCxnSpPr>
          <p:nvPr/>
        </p:nvCxnSpPr>
        <p:spPr>
          <a:xfrm>
            <a:off x="4800600" y="2973388"/>
            <a:ext cx="838200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30"/>
          <p:cNvSpPr/>
          <p:nvPr/>
        </p:nvSpPr>
        <p:spPr>
          <a:xfrm>
            <a:off x="5867400" y="2363788"/>
            <a:ext cx="600075" cy="381000"/>
          </a:xfrm>
          <a:custGeom>
            <a:avLst/>
            <a:gdLst>
              <a:gd name="connsiteX0" fmla="*/ 457200 w 457200"/>
              <a:gd name="connsiteY0" fmla="*/ 247650 h 247650"/>
              <a:gd name="connsiteX1" fmla="*/ 457200 w 457200"/>
              <a:gd name="connsiteY1" fmla="*/ 0 h 247650"/>
              <a:gd name="connsiteX2" fmla="*/ 0 w 457200"/>
              <a:gd name="connsiteY2" fmla="*/ 0 h 247650"/>
              <a:gd name="connsiteX3" fmla="*/ 0 w 457200"/>
              <a:gd name="connsiteY3" fmla="*/ 238125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47650">
                <a:moveTo>
                  <a:pt x="457200" y="247650"/>
                </a:moveTo>
                <a:lnTo>
                  <a:pt x="457200" y="0"/>
                </a:lnTo>
                <a:lnTo>
                  <a:pt x="0" y="0"/>
                </a:lnTo>
                <a:lnTo>
                  <a:pt x="0" y="238125"/>
                </a:lnTo>
              </a:path>
            </a:pathLst>
          </a:cu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Re-</a:t>
            </a:r>
            <a:r>
              <a:rPr lang="en-US" sz="1000" dirty="0" err="1">
                <a:latin typeface="Arial" pitchFamily="34" charset="0"/>
                <a:cs typeface="Arial" pitchFamily="34" charset="0"/>
              </a:rPr>
              <a:t>uso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4343400" y="2544763"/>
            <a:ext cx="1400175" cy="200025"/>
          </a:xfrm>
          <a:custGeom>
            <a:avLst/>
            <a:gdLst>
              <a:gd name="connsiteX0" fmla="*/ 1304925 w 1304925"/>
              <a:gd name="connsiteY0" fmla="*/ 257175 h 257175"/>
              <a:gd name="connsiteX1" fmla="*/ 1304925 w 1304925"/>
              <a:gd name="connsiteY1" fmla="*/ 0 h 257175"/>
              <a:gd name="connsiteX2" fmla="*/ 0 w 1304925"/>
              <a:gd name="connsiteY2" fmla="*/ 0 h 257175"/>
              <a:gd name="connsiteX3" fmla="*/ 0 w 1304925"/>
              <a:gd name="connsiteY3" fmla="*/ 257175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4925" h="257175">
                <a:moveTo>
                  <a:pt x="1304925" y="257175"/>
                </a:moveTo>
                <a:lnTo>
                  <a:pt x="1304925" y="0"/>
                </a:lnTo>
                <a:lnTo>
                  <a:pt x="0" y="0"/>
                </a:lnTo>
                <a:lnTo>
                  <a:pt x="0" y="257175"/>
                </a:lnTo>
              </a:path>
            </a:pathLst>
          </a:custGeom>
          <a:ln w="28575">
            <a:solidFill>
              <a:schemeClr val="tx1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2743200" y="2363788"/>
            <a:ext cx="3000375" cy="381000"/>
          </a:xfrm>
          <a:custGeom>
            <a:avLst/>
            <a:gdLst>
              <a:gd name="connsiteX0" fmla="*/ 1304925 w 1304925"/>
              <a:gd name="connsiteY0" fmla="*/ 257175 h 257175"/>
              <a:gd name="connsiteX1" fmla="*/ 1304925 w 1304925"/>
              <a:gd name="connsiteY1" fmla="*/ 0 h 257175"/>
              <a:gd name="connsiteX2" fmla="*/ 0 w 1304925"/>
              <a:gd name="connsiteY2" fmla="*/ 0 h 257175"/>
              <a:gd name="connsiteX3" fmla="*/ 0 w 1304925"/>
              <a:gd name="connsiteY3" fmla="*/ 257175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4925" h="257175">
                <a:moveTo>
                  <a:pt x="1304925" y="257175"/>
                </a:moveTo>
                <a:lnTo>
                  <a:pt x="1304925" y="0"/>
                </a:lnTo>
                <a:lnTo>
                  <a:pt x="0" y="0"/>
                </a:lnTo>
                <a:lnTo>
                  <a:pt x="0" y="257175"/>
                </a:lnTo>
              </a:path>
            </a:pathLst>
          </a:custGeom>
          <a:ln w="28575">
            <a:solidFill>
              <a:schemeClr val="tx1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rot="5400000">
            <a:off x="5449094" y="3544094"/>
            <a:ext cx="684213" cy="3175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1" idx="1"/>
            <a:endCxn id="14" idx="3"/>
          </p:cNvCxnSpPr>
          <p:nvPr/>
        </p:nvCxnSpPr>
        <p:spPr>
          <a:xfrm rot="10800000">
            <a:off x="4267200" y="4116388"/>
            <a:ext cx="381000" cy="1587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>
            <a:off x="4382294" y="3544094"/>
            <a:ext cx="684213" cy="3175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 flipH="1" flipV="1">
            <a:off x="2782094" y="3544094"/>
            <a:ext cx="684213" cy="3175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5400000" flipH="1" flipV="1">
            <a:off x="3696494" y="3544094"/>
            <a:ext cx="684213" cy="3175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5400000">
            <a:off x="2629694" y="3544094"/>
            <a:ext cx="684213" cy="3175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5400000">
            <a:off x="3848894" y="3544094"/>
            <a:ext cx="685800" cy="1588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9" idx="3"/>
            <a:endCxn id="152" idx="1"/>
          </p:cNvCxnSpPr>
          <p:nvPr/>
        </p:nvCxnSpPr>
        <p:spPr>
          <a:xfrm>
            <a:off x="6553200" y="2971800"/>
            <a:ext cx="1143000" cy="95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endCxn id="6" idx="1"/>
          </p:cNvCxnSpPr>
          <p:nvPr/>
        </p:nvCxnSpPr>
        <p:spPr>
          <a:xfrm>
            <a:off x="1039813" y="2971800"/>
            <a:ext cx="12192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rot="5400000" flipH="1" flipV="1">
            <a:off x="2095501" y="2249487"/>
            <a:ext cx="990600" cy="317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rot="5400000" flipH="1" flipV="1">
            <a:off x="1371601" y="2363787"/>
            <a:ext cx="1219200" cy="317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rot="5400000" flipH="1" flipV="1">
            <a:off x="2820194" y="2364581"/>
            <a:ext cx="1219200" cy="15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rot="5400000" flipH="1" flipV="1">
            <a:off x="3695701" y="2249487"/>
            <a:ext cx="990600" cy="317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rot="5400000" flipH="1" flipV="1">
            <a:off x="5296694" y="2248694"/>
            <a:ext cx="990600" cy="15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rot="5400000" flipH="1" flipV="1">
            <a:off x="4420394" y="2362994"/>
            <a:ext cx="1219200" cy="15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rot="5400000" flipH="1" flipV="1">
            <a:off x="6172201" y="2363787"/>
            <a:ext cx="1219200" cy="317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ounded Rectangle 88"/>
          <p:cNvSpPr>
            <a:spLocks noChangeArrowheads="1"/>
          </p:cNvSpPr>
          <p:nvPr/>
        </p:nvSpPr>
        <p:spPr bwMode="auto">
          <a:xfrm>
            <a:off x="3200400" y="1295400"/>
            <a:ext cx="2133600" cy="152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3175" cmpd="thickThin" algn="ctr">
            <a:solidFill>
              <a:srgbClr val="FFFFFF"/>
            </a:solidFill>
            <a:prstDash val="lgDashDotDot"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600">
                <a:latin typeface="Arial" pitchFamily="34" charset="0"/>
                <a:cs typeface="Arial" pitchFamily="34" charset="0"/>
              </a:rPr>
              <a:t>Emissões e efluentes</a:t>
            </a:r>
          </a:p>
        </p:txBody>
      </p:sp>
      <p:cxnSp>
        <p:nvCxnSpPr>
          <p:cNvPr id="91" name="Straight Arrow Connector 90"/>
          <p:cNvCxnSpPr>
            <a:stCxn id="14" idx="2"/>
          </p:cNvCxnSpPr>
          <p:nvPr/>
        </p:nvCxnSpPr>
        <p:spPr>
          <a:xfrm rot="5400000">
            <a:off x="2970213" y="4979987"/>
            <a:ext cx="1219200" cy="317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11" idx="2"/>
          </p:cNvCxnSpPr>
          <p:nvPr/>
        </p:nvCxnSpPr>
        <p:spPr>
          <a:xfrm rot="5400000">
            <a:off x="4646613" y="4979987"/>
            <a:ext cx="1219200" cy="317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ounded Rectangle 93"/>
          <p:cNvSpPr>
            <a:spLocks noChangeArrowheads="1"/>
          </p:cNvSpPr>
          <p:nvPr/>
        </p:nvSpPr>
        <p:spPr bwMode="auto">
          <a:xfrm>
            <a:off x="3467100" y="5638800"/>
            <a:ext cx="2209800" cy="152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175" cmpd="thickThin" algn="ctr">
            <a:solidFill>
              <a:srgbClr val="FFFFFF"/>
            </a:solidFill>
            <a:prstDash val="lgDashDotDot"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600">
                <a:latin typeface="Arial" pitchFamily="34" charset="0"/>
                <a:cs typeface="Arial" pitchFamily="34" charset="0"/>
              </a:rPr>
              <a:t>Emissões e efluentes</a:t>
            </a:r>
          </a:p>
        </p:txBody>
      </p:sp>
      <p:cxnSp>
        <p:nvCxnSpPr>
          <p:cNvPr id="105" name="Straight Arrow Connector 104"/>
          <p:cNvCxnSpPr/>
          <p:nvPr/>
        </p:nvCxnSpPr>
        <p:spPr>
          <a:xfrm rot="5400000">
            <a:off x="3581400" y="4116388"/>
            <a:ext cx="1827213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rot="5400000">
            <a:off x="1601787" y="4116388"/>
            <a:ext cx="1827213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rot="16200000" flipH="1">
            <a:off x="3619500" y="4687888"/>
            <a:ext cx="685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rot="5400000">
            <a:off x="5296694" y="4687094"/>
            <a:ext cx="685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Freeform 118"/>
          <p:cNvSpPr/>
          <p:nvPr/>
        </p:nvSpPr>
        <p:spPr>
          <a:xfrm>
            <a:off x="2514600" y="3125788"/>
            <a:ext cx="5562600" cy="1905000"/>
          </a:xfrm>
          <a:custGeom>
            <a:avLst/>
            <a:gdLst>
              <a:gd name="connsiteX0" fmla="*/ 0 w 5676900"/>
              <a:gd name="connsiteY0" fmla="*/ 1285875 h 1285875"/>
              <a:gd name="connsiteX1" fmla="*/ 5667375 w 5676900"/>
              <a:gd name="connsiteY1" fmla="*/ 1285875 h 1285875"/>
              <a:gd name="connsiteX2" fmla="*/ 5676900 w 5676900"/>
              <a:gd name="connsiteY2" fmla="*/ 0 h 128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76900" h="1285875">
                <a:moveTo>
                  <a:pt x="0" y="1285875"/>
                </a:moveTo>
                <a:lnTo>
                  <a:pt x="5667375" y="1285875"/>
                </a:lnTo>
                <a:lnTo>
                  <a:pt x="5676900" y="0"/>
                </a:ln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355368" name="TextBox 129"/>
          <p:cNvSpPr txBox="1">
            <a:spLocks noChangeArrowheads="1"/>
          </p:cNvSpPr>
          <p:nvPr/>
        </p:nvSpPr>
        <p:spPr bwMode="auto">
          <a:xfrm>
            <a:off x="4981575" y="2536825"/>
            <a:ext cx="7810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>
                <a:latin typeface="Arial" pitchFamily="34" charset="0"/>
                <a:cs typeface="Arial" pitchFamily="34" charset="0"/>
              </a:rPr>
              <a:t>Devoluções</a:t>
            </a:r>
          </a:p>
        </p:txBody>
      </p:sp>
      <p:sp>
        <p:nvSpPr>
          <p:cNvPr id="133" name="Freeform 132"/>
          <p:cNvSpPr/>
          <p:nvPr/>
        </p:nvSpPr>
        <p:spPr>
          <a:xfrm>
            <a:off x="2895600" y="2554288"/>
            <a:ext cx="1219200" cy="190500"/>
          </a:xfrm>
          <a:custGeom>
            <a:avLst/>
            <a:gdLst>
              <a:gd name="connsiteX0" fmla="*/ 1304925 w 1304925"/>
              <a:gd name="connsiteY0" fmla="*/ 257175 h 257175"/>
              <a:gd name="connsiteX1" fmla="*/ 1304925 w 1304925"/>
              <a:gd name="connsiteY1" fmla="*/ 0 h 257175"/>
              <a:gd name="connsiteX2" fmla="*/ 0 w 1304925"/>
              <a:gd name="connsiteY2" fmla="*/ 0 h 257175"/>
              <a:gd name="connsiteX3" fmla="*/ 0 w 1304925"/>
              <a:gd name="connsiteY3" fmla="*/ 257175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4925" h="257175">
                <a:moveTo>
                  <a:pt x="1304925" y="257175"/>
                </a:moveTo>
                <a:lnTo>
                  <a:pt x="1304925" y="0"/>
                </a:lnTo>
                <a:lnTo>
                  <a:pt x="0" y="0"/>
                </a:lnTo>
                <a:lnTo>
                  <a:pt x="0" y="257175"/>
                </a:lnTo>
              </a:path>
            </a:pathLst>
          </a:custGeom>
          <a:ln w="28575">
            <a:solidFill>
              <a:schemeClr val="tx1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355370" name="TextBox 133"/>
          <p:cNvSpPr txBox="1">
            <a:spLocks noChangeArrowheads="1"/>
          </p:cNvSpPr>
          <p:nvPr/>
        </p:nvSpPr>
        <p:spPr bwMode="auto">
          <a:xfrm>
            <a:off x="3352800" y="2536825"/>
            <a:ext cx="7810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>
                <a:latin typeface="Arial" pitchFamily="34" charset="0"/>
                <a:cs typeface="Arial" pitchFamily="34" charset="0"/>
              </a:rPr>
              <a:t>Devoluções</a:t>
            </a:r>
          </a:p>
        </p:txBody>
      </p:sp>
      <p:sp>
        <p:nvSpPr>
          <p:cNvPr id="355371" name="TextBox 134"/>
          <p:cNvSpPr txBox="1">
            <a:spLocks noChangeArrowheads="1"/>
          </p:cNvSpPr>
          <p:nvPr/>
        </p:nvSpPr>
        <p:spPr bwMode="auto">
          <a:xfrm>
            <a:off x="4264025" y="1828800"/>
            <a:ext cx="6159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>
                <a:latin typeface="Arial" pitchFamily="34" charset="0"/>
                <a:cs typeface="Arial" pitchFamily="34" charset="0"/>
              </a:rPr>
              <a:t>Reparos</a:t>
            </a:r>
          </a:p>
        </p:txBody>
      </p:sp>
      <p:sp>
        <p:nvSpPr>
          <p:cNvPr id="355372" name="TextBox 135"/>
          <p:cNvSpPr txBox="1">
            <a:spLocks noChangeArrowheads="1"/>
          </p:cNvSpPr>
          <p:nvPr/>
        </p:nvSpPr>
        <p:spPr bwMode="auto">
          <a:xfrm>
            <a:off x="3200400" y="3354388"/>
            <a:ext cx="812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>
                <a:latin typeface="Arial" pitchFamily="34" charset="0"/>
                <a:cs typeface="Arial" pitchFamily="34" charset="0"/>
              </a:rPr>
              <a:t>Reciclagem/</a:t>
            </a:r>
            <a:br>
              <a:rPr lang="en-US" sz="900">
                <a:latin typeface="Arial" pitchFamily="34" charset="0"/>
                <a:cs typeface="Arial" pitchFamily="34" charset="0"/>
              </a:rPr>
            </a:br>
            <a:r>
              <a:rPr lang="en-US" sz="900">
                <a:latin typeface="Arial" pitchFamily="34" charset="0"/>
                <a:cs typeface="Arial" pitchFamily="34" charset="0"/>
              </a:rPr>
              <a:t>reutilização</a:t>
            </a:r>
          </a:p>
        </p:txBody>
      </p:sp>
      <p:sp>
        <p:nvSpPr>
          <p:cNvPr id="355373" name="TextBox 136"/>
          <p:cNvSpPr txBox="1">
            <a:spLocks noChangeArrowheads="1"/>
          </p:cNvSpPr>
          <p:nvPr/>
        </p:nvSpPr>
        <p:spPr bwMode="auto">
          <a:xfrm>
            <a:off x="4876800" y="3354388"/>
            <a:ext cx="812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>
                <a:latin typeface="Arial" pitchFamily="34" charset="0"/>
                <a:cs typeface="Arial" pitchFamily="34" charset="0"/>
              </a:rPr>
              <a:t>Reciclagem/</a:t>
            </a:r>
            <a:br>
              <a:rPr lang="en-US" sz="900">
                <a:latin typeface="Arial" pitchFamily="34" charset="0"/>
                <a:cs typeface="Arial" pitchFamily="34" charset="0"/>
              </a:rPr>
            </a:br>
            <a:r>
              <a:rPr lang="en-US" sz="900">
                <a:latin typeface="Arial" pitchFamily="34" charset="0"/>
                <a:cs typeface="Arial" pitchFamily="34" charset="0"/>
              </a:rPr>
              <a:t>reutilização</a:t>
            </a:r>
          </a:p>
        </p:txBody>
      </p:sp>
      <p:sp>
        <p:nvSpPr>
          <p:cNvPr id="355374" name="TextBox 137"/>
          <p:cNvSpPr txBox="1">
            <a:spLocks noChangeArrowheads="1"/>
          </p:cNvSpPr>
          <p:nvPr/>
        </p:nvSpPr>
        <p:spPr bwMode="auto">
          <a:xfrm>
            <a:off x="228600" y="914400"/>
            <a:ext cx="1600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latin typeface="Arial" pitchFamily="34" charset="0"/>
                <a:cs typeface="Arial" pitchFamily="34" charset="0"/>
              </a:rPr>
              <a:t>“Sistema” definido pela cadeia de suprimentos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228600" y="915988"/>
            <a:ext cx="8686800" cy="541020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355376" name="TextBox 139"/>
          <p:cNvSpPr txBox="1">
            <a:spLocks noChangeArrowheads="1"/>
          </p:cNvSpPr>
          <p:nvPr/>
        </p:nvSpPr>
        <p:spPr bwMode="auto">
          <a:xfrm>
            <a:off x="7086600" y="5803900"/>
            <a:ext cx="1584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pitchFamily="34" charset="0"/>
                <a:cs typeface="Arial" pitchFamily="34" charset="0"/>
              </a:rPr>
              <a:t>Meio- ambiente</a:t>
            </a:r>
          </a:p>
        </p:txBody>
      </p:sp>
      <p:sp>
        <p:nvSpPr>
          <p:cNvPr id="141" name="Oval 140"/>
          <p:cNvSpPr/>
          <p:nvPr/>
        </p:nvSpPr>
        <p:spPr>
          <a:xfrm>
            <a:off x="381000" y="2590800"/>
            <a:ext cx="685800" cy="685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800">
                <a:solidFill>
                  <a:srgbClr val="FFFFFF"/>
                </a:solidFill>
                <a:latin typeface="Lucida Sans Unicode" pitchFamily="34" charset="0"/>
                <a:cs typeface="Arial" pitchFamily="34" charset="0"/>
              </a:rPr>
              <a:t>é</a:t>
            </a:r>
            <a:endParaRPr lang="pt-PT" sz="1800">
              <a:solidFill>
                <a:srgbClr val="FFFFFF"/>
              </a:solidFill>
              <a:latin typeface="Lucida Sans Unicode" pitchFamily="34" charset="0"/>
              <a:cs typeface="Arial" pitchFamily="34" charset="0"/>
            </a:endParaRPr>
          </a:p>
        </p:txBody>
      </p:sp>
      <p:cxnSp>
        <p:nvCxnSpPr>
          <p:cNvPr id="142" name="Straight Arrow Connector 141"/>
          <p:cNvCxnSpPr/>
          <p:nvPr/>
        </p:nvCxnSpPr>
        <p:spPr>
          <a:xfrm>
            <a:off x="2133600" y="762000"/>
            <a:ext cx="533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 rot="10800000">
            <a:off x="4305300" y="762000"/>
            <a:ext cx="533400" cy="1588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Rounded Rectangle 149"/>
          <p:cNvSpPr>
            <a:spLocks noChangeArrowheads="1"/>
          </p:cNvSpPr>
          <p:nvPr/>
        </p:nvSpPr>
        <p:spPr bwMode="auto">
          <a:xfrm>
            <a:off x="6629400" y="685800"/>
            <a:ext cx="914400" cy="228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" cmpd="thickThin" algn="ctr">
            <a:solidFill>
              <a:srgbClr val="FFFFFF"/>
            </a:solidFill>
            <a:prstDash val="lgDashDotDot"/>
            <a:round/>
            <a:headEnd/>
            <a:tailEnd/>
          </a:ln>
        </p:spPr>
        <p:txBody>
          <a:bodyPr anchor="ctr"/>
          <a:lstStyle/>
          <a:p>
            <a:pPr algn="ctr"/>
            <a:endParaRPr lang="pt-BR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Rounded Rectangle 151"/>
          <p:cNvSpPr>
            <a:spLocks noChangeArrowheads="1"/>
          </p:cNvSpPr>
          <p:nvPr/>
        </p:nvSpPr>
        <p:spPr bwMode="auto">
          <a:xfrm>
            <a:off x="7696200" y="2868613"/>
            <a:ext cx="838200" cy="228600"/>
          </a:xfrm>
          <a:prstGeom prst="roundRect">
            <a:avLst>
              <a:gd name="adj" fmla="val 16667"/>
            </a:avLst>
          </a:prstGeom>
          <a:noFill/>
          <a:ln w="3175" cmpd="thickThin" algn="ctr">
            <a:solidFill>
              <a:srgbClr val="FFFFFF"/>
            </a:solidFill>
            <a:prstDash val="lgDashDotDot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5385" name="TextBox 71"/>
          <p:cNvSpPr txBox="1">
            <a:spLocks noChangeArrowheads="1"/>
          </p:cNvSpPr>
          <p:nvPr/>
        </p:nvSpPr>
        <p:spPr bwMode="auto">
          <a:xfrm>
            <a:off x="7772400" y="2851150"/>
            <a:ext cx="996950" cy="3365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pitchFamily="34" charset="0"/>
                <a:cs typeface="Arial" pitchFamily="34" charset="0"/>
              </a:rPr>
              <a:t>Descarte</a:t>
            </a:r>
          </a:p>
        </p:txBody>
      </p:sp>
      <p:sp>
        <p:nvSpPr>
          <p:cNvPr id="355387" name="Text Box 59"/>
          <p:cNvSpPr txBox="1">
            <a:spLocks noChangeArrowheads="1"/>
          </p:cNvSpPr>
          <p:nvPr/>
        </p:nvSpPr>
        <p:spPr bwMode="auto">
          <a:xfrm>
            <a:off x="1335088" y="101600"/>
            <a:ext cx="75326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latin typeface="Arial" pitchFamily="34" charset="0"/>
              </a:rPr>
              <a:t>Fluxos diretos, reversos e “pegada” ambiental </a:t>
            </a:r>
            <a:endParaRPr lang="pt-PT" sz="2800">
              <a:latin typeface="Arial" pitchFamily="34" charset="0"/>
            </a:endParaRPr>
          </a:p>
        </p:txBody>
      </p:sp>
      <p:sp>
        <p:nvSpPr>
          <p:cNvPr id="2" name="Rounded Rectangle 88"/>
          <p:cNvSpPr>
            <a:spLocks noChangeArrowheads="1"/>
          </p:cNvSpPr>
          <p:nvPr/>
        </p:nvSpPr>
        <p:spPr bwMode="auto">
          <a:xfrm>
            <a:off x="5867400" y="685800"/>
            <a:ext cx="2133600" cy="152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3175" cmpd="thickThin" algn="ctr">
            <a:solidFill>
              <a:srgbClr val="FFFFFF"/>
            </a:solidFill>
            <a:prstDash val="lgDashDotDot"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355389" name="TextBox 139"/>
          <p:cNvSpPr txBox="1">
            <a:spLocks noChangeArrowheads="1"/>
          </p:cNvSpPr>
          <p:nvPr/>
        </p:nvSpPr>
        <p:spPr bwMode="auto">
          <a:xfrm>
            <a:off x="7086600" y="1143000"/>
            <a:ext cx="1584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pitchFamily="34" charset="0"/>
                <a:cs typeface="Arial" pitchFamily="34" charset="0"/>
              </a:rPr>
              <a:t>Meio- ambiente</a:t>
            </a:r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685800" y="6400800"/>
            <a:ext cx="8229600" cy="3349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/>
            <a:r>
              <a:rPr lang="en-US" sz="1600">
                <a:latin typeface="Arial" pitchFamily="34" charset="0"/>
                <a:cs typeface="Arial" pitchFamily="34" charset="0"/>
              </a:rPr>
              <a:t>(Correa, 2010)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387" name="Picture 1027" descr="The Sustainable Supply Chain: How to Reduce Energy Consumption 26% More than Othe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144000" cy="6105525"/>
          </a:xfrm>
          <a:prstGeom prst="rect">
            <a:avLst/>
          </a:prstGeom>
          <a:noFill/>
        </p:spPr>
      </p:pic>
      <p:sp>
        <p:nvSpPr>
          <p:cNvPr id="400388" name="Text Box 1028"/>
          <p:cNvSpPr txBox="1">
            <a:spLocks noChangeArrowheads="1"/>
          </p:cNvSpPr>
          <p:nvPr/>
        </p:nvSpPr>
        <p:spPr bwMode="auto">
          <a:xfrm>
            <a:off x="1066800" y="6324600"/>
            <a:ext cx="769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1800">
                <a:latin typeface="Arial" pitchFamily="34" charset="0"/>
              </a:rPr>
              <a:t>http://research.aberdeen.com/1/toolkit/csco-toolkit.html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4" name="Rectangle 2062"/>
          <p:cNvSpPr>
            <a:spLocks noChangeArrowheads="1"/>
          </p:cNvSpPr>
          <p:nvPr/>
        </p:nvSpPr>
        <p:spPr bwMode="auto">
          <a:xfrm>
            <a:off x="0" y="0"/>
            <a:ext cx="9144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latin typeface="Arial" pitchFamily="34" charset="0"/>
                <a:cs typeface="Arial" pitchFamily="34" charset="0"/>
                <a:hlinkClick r:id="rId2"/>
              </a:rPr>
              <a:t>The Sustainable Supply Chain </a:t>
            </a:r>
            <a:endParaRPr lang="pt-PT" sz="2800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r>
              <a:rPr lang="en-US" sz="2800">
                <a:latin typeface="Arial" pitchFamily="34" charset="0"/>
                <a:cs typeface="Arial" pitchFamily="34" charset="0"/>
              </a:rPr>
              <a:t>Discover how Best-in-Class organizations:</a:t>
            </a:r>
            <a:endParaRPr lang="pt-PT" sz="2800">
              <a:latin typeface="Arial" pitchFamily="34" charset="0"/>
              <a:cs typeface="Arial" pitchFamily="34" charset="0"/>
            </a:endParaRPr>
          </a:p>
          <a:p>
            <a:pPr lvl="1" eaLnBrk="0" hangingPunct="0"/>
            <a:endParaRPr lang="pt-PT" sz="2800">
              <a:latin typeface="Arial" pitchFamily="34" charset="0"/>
            </a:endParaRPr>
          </a:p>
        </p:txBody>
      </p:sp>
      <p:sp>
        <p:nvSpPr>
          <p:cNvPr id="399375" name="Rectangle 2063"/>
          <p:cNvSpPr>
            <a:spLocks noChangeArrowheads="1"/>
          </p:cNvSpPr>
          <p:nvPr/>
        </p:nvSpPr>
        <p:spPr bwMode="auto">
          <a:xfrm>
            <a:off x="0" y="1371600"/>
            <a:ext cx="91440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31740">
            <a:spAutoFit/>
          </a:bodyPr>
          <a:lstStyle/>
          <a:p>
            <a:pPr>
              <a:buFontTx/>
              <a:buChar char="•"/>
            </a:pPr>
            <a:r>
              <a:rPr lang="en-US" sz="2000">
                <a:latin typeface="Arial" pitchFamily="34" charset="0"/>
                <a:cs typeface="Arial" pitchFamily="34" charset="0"/>
              </a:rPr>
              <a:t>Had a </a:t>
            </a:r>
            <a:r>
              <a:rPr lang="en-US" sz="2000" b="1">
                <a:latin typeface="Arial" pitchFamily="34" charset="0"/>
                <a:cs typeface="Arial" pitchFamily="34" charset="0"/>
              </a:rPr>
              <a:t>12% reduction in emissions</a:t>
            </a:r>
            <a:r>
              <a:rPr lang="en-US" sz="2000">
                <a:latin typeface="Arial" pitchFamily="34" charset="0"/>
                <a:cs typeface="Arial" pitchFamily="34" charset="0"/>
              </a:rPr>
              <a:t> versus 17% </a:t>
            </a:r>
            <a:r>
              <a:rPr lang="en-US" sz="2000" b="1">
                <a:latin typeface="Arial" pitchFamily="34" charset="0"/>
                <a:cs typeface="Arial" pitchFamily="34" charset="0"/>
              </a:rPr>
              <a:t>increase </a:t>
            </a:r>
            <a:r>
              <a:rPr lang="en-US" sz="2000">
                <a:latin typeface="Arial" pitchFamily="34" charset="0"/>
                <a:cs typeface="Arial" pitchFamily="34" charset="0"/>
              </a:rPr>
              <a:t>in emissions for Laggard companies;</a:t>
            </a:r>
            <a:endParaRPr lang="pt-PT" sz="2000">
              <a:latin typeface="Arial" pitchFamily="34" charset="0"/>
            </a:endParaRPr>
          </a:p>
        </p:txBody>
      </p:sp>
      <p:sp>
        <p:nvSpPr>
          <p:cNvPr id="399376" name="Rectangle 2064"/>
          <p:cNvSpPr>
            <a:spLocks noChangeArrowheads="1"/>
          </p:cNvSpPr>
          <p:nvPr/>
        </p:nvSpPr>
        <p:spPr bwMode="auto">
          <a:xfrm>
            <a:off x="0" y="2362200"/>
            <a:ext cx="9144000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31740">
            <a:spAutoFit/>
          </a:bodyPr>
          <a:lstStyle/>
          <a:p>
            <a:pPr>
              <a:buFontTx/>
              <a:buChar char="•"/>
            </a:pPr>
            <a:r>
              <a:rPr lang="en-US" sz="2000">
                <a:latin typeface="Arial" pitchFamily="34" charset="0"/>
                <a:cs typeface="Arial" pitchFamily="34" charset="0"/>
              </a:rPr>
              <a:t>Had a </a:t>
            </a:r>
            <a:r>
              <a:rPr lang="en-US" sz="2000" b="1">
                <a:latin typeface="Arial" pitchFamily="34" charset="0"/>
                <a:cs typeface="Arial" pitchFamily="34" charset="0"/>
              </a:rPr>
              <a:t>13% reduction in energy consumption</a:t>
            </a:r>
            <a:r>
              <a:rPr lang="en-US" sz="2000">
                <a:latin typeface="Arial" pitchFamily="34" charset="0"/>
                <a:cs typeface="Arial" pitchFamily="34" charset="0"/>
              </a:rPr>
              <a:t> versus 13% </a:t>
            </a:r>
            <a:r>
              <a:rPr lang="en-US" sz="2000" b="1">
                <a:latin typeface="Arial" pitchFamily="34" charset="0"/>
                <a:cs typeface="Arial" pitchFamily="34" charset="0"/>
              </a:rPr>
              <a:t>increase</a:t>
            </a:r>
            <a:r>
              <a:rPr lang="en-US" sz="2000">
                <a:latin typeface="Arial" pitchFamily="34" charset="0"/>
                <a:cs typeface="Arial" pitchFamily="34" charset="0"/>
              </a:rPr>
              <a:t> in energy consumption for Laggard companies;</a:t>
            </a:r>
            <a:endParaRPr lang="pt-PT" sz="2000">
              <a:latin typeface="Arial" pitchFamily="34" charset="0"/>
            </a:endParaRPr>
          </a:p>
          <a:p>
            <a:pPr eaLnBrk="0" hangingPunct="0"/>
            <a:endParaRPr lang="pt-PT" sz="2000">
              <a:latin typeface="Arial" pitchFamily="34" charset="0"/>
            </a:endParaRPr>
          </a:p>
        </p:txBody>
      </p:sp>
      <p:sp>
        <p:nvSpPr>
          <p:cNvPr id="399377" name="Rectangle 2065"/>
          <p:cNvSpPr>
            <a:spLocks noChangeArrowheads="1"/>
          </p:cNvSpPr>
          <p:nvPr/>
        </p:nvSpPr>
        <p:spPr bwMode="auto">
          <a:xfrm>
            <a:off x="0" y="3429000"/>
            <a:ext cx="9144000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31740">
            <a:spAutoFit/>
          </a:bodyPr>
          <a:lstStyle/>
          <a:p>
            <a:pPr>
              <a:buFontTx/>
              <a:buChar char="•"/>
            </a:pPr>
            <a:r>
              <a:rPr lang="en-US" sz="2000" b="1">
                <a:latin typeface="Arial" pitchFamily="34" charset="0"/>
                <a:cs typeface="Arial" pitchFamily="34" charset="0"/>
              </a:rPr>
              <a:t>Overachieved their energy consumption goals</a:t>
            </a:r>
            <a:r>
              <a:rPr lang="en-US" sz="2000">
                <a:latin typeface="Arial" pitchFamily="34" charset="0"/>
                <a:cs typeface="Arial" pitchFamily="34" charset="0"/>
              </a:rPr>
              <a:t> by 17% versus </a:t>
            </a:r>
            <a:r>
              <a:rPr lang="en-US" sz="2000" b="1">
                <a:latin typeface="Arial" pitchFamily="34" charset="0"/>
                <a:cs typeface="Arial" pitchFamily="34" charset="0"/>
              </a:rPr>
              <a:t>missing the energy consumption goals</a:t>
            </a:r>
            <a:r>
              <a:rPr lang="en-US" sz="2000">
                <a:latin typeface="Arial" pitchFamily="34" charset="0"/>
                <a:cs typeface="Arial" pitchFamily="34" charset="0"/>
              </a:rPr>
              <a:t> by 15% for Laggard companies;</a:t>
            </a:r>
            <a:endParaRPr lang="pt-PT" sz="2000">
              <a:latin typeface="Arial" pitchFamily="34" charset="0"/>
            </a:endParaRPr>
          </a:p>
          <a:p>
            <a:pPr eaLnBrk="0" hangingPunct="0"/>
            <a:endParaRPr lang="pt-PT" sz="2000">
              <a:latin typeface="Arial" pitchFamily="34" charset="0"/>
            </a:endParaRPr>
          </a:p>
        </p:txBody>
      </p:sp>
      <p:sp>
        <p:nvSpPr>
          <p:cNvPr id="399378" name="Rectangle 2066"/>
          <p:cNvSpPr>
            <a:spLocks noChangeArrowheads="1"/>
          </p:cNvSpPr>
          <p:nvPr/>
        </p:nvSpPr>
        <p:spPr bwMode="auto">
          <a:xfrm>
            <a:off x="0" y="4419600"/>
            <a:ext cx="9144000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31740">
            <a:spAutoFit/>
          </a:bodyPr>
          <a:lstStyle/>
          <a:p>
            <a:pPr>
              <a:buFontTx/>
              <a:buChar char="•"/>
            </a:pPr>
            <a:r>
              <a:rPr lang="en-US" sz="2000" b="1">
                <a:latin typeface="Arial" pitchFamily="34" charset="0"/>
                <a:cs typeface="Arial" pitchFamily="34" charset="0"/>
              </a:rPr>
              <a:t>Overachieved operating margin goals</a:t>
            </a:r>
            <a:r>
              <a:rPr lang="en-US" sz="2000">
                <a:latin typeface="Arial" pitchFamily="34" charset="0"/>
                <a:cs typeface="Arial" pitchFamily="34" charset="0"/>
              </a:rPr>
              <a:t> by12% versus </a:t>
            </a:r>
            <a:r>
              <a:rPr lang="en-US" sz="2000" b="1">
                <a:latin typeface="Arial" pitchFamily="34" charset="0"/>
                <a:cs typeface="Arial" pitchFamily="34" charset="0"/>
              </a:rPr>
              <a:t>missing the energy consumption goals</a:t>
            </a:r>
            <a:r>
              <a:rPr lang="en-US" sz="2000">
                <a:latin typeface="Arial" pitchFamily="34" charset="0"/>
                <a:cs typeface="Arial" pitchFamily="34" charset="0"/>
              </a:rPr>
              <a:t> by 2.5% for Laggard companies;</a:t>
            </a:r>
          </a:p>
          <a:p>
            <a:pPr>
              <a:buFontTx/>
              <a:buChar char="•"/>
            </a:pPr>
            <a:endParaRPr lang="en-US" sz="200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en-US" sz="2000">
                <a:latin typeface="Arial" pitchFamily="34" charset="0"/>
                <a:cs typeface="Arial" pitchFamily="34" charset="0"/>
              </a:rPr>
              <a:t> </a:t>
            </a:r>
            <a:r>
              <a:rPr lang="en-US" sz="2000">
                <a:latin typeface="Arial" pitchFamily="34" charset="0"/>
              </a:rPr>
              <a:t>Are two times more likely than Laggards to</a:t>
            </a:r>
            <a:r>
              <a:rPr lang="en-US" sz="2000" b="1">
                <a:latin typeface="Arial" pitchFamily="34" charset="0"/>
                <a:cs typeface="Arial" pitchFamily="34" charset="0"/>
              </a:rPr>
              <a:t> incorporate sustainability into all supply chain management (SCM) processes. </a:t>
            </a:r>
            <a:endParaRPr lang="en-US" sz="2000">
              <a:latin typeface="Arial" pitchFamily="34" charset="0"/>
            </a:endParaRPr>
          </a:p>
        </p:txBody>
      </p:sp>
      <p:sp>
        <p:nvSpPr>
          <p:cNvPr id="399379" name="Text Box 2067"/>
          <p:cNvSpPr txBox="1">
            <a:spLocks noChangeArrowheads="1"/>
          </p:cNvSpPr>
          <p:nvPr/>
        </p:nvSpPr>
        <p:spPr bwMode="auto">
          <a:xfrm>
            <a:off x="1066800" y="6324600"/>
            <a:ext cx="769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1800">
                <a:latin typeface="Arial" pitchFamily="34" charset="0"/>
              </a:rPr>
              <a:t>http://research.aberdeen.com/1/toolkit/csco-toolkit.html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Content Placeholder 2"/>
          <p:cNvSpPr>
            <a:spLocks noGrp="1"/>
          </p:cNvSpPr>
          <p:nvPr>
            <p:ph idx="4294967295"/>
          </p:nvPr>
        </p:nvSpPr>
        <p:spPr>
          <a:xfrm>
            <a:off x="228600" y="1981200"/>
            <a:ext cx="8610600" cy="4114800"/>
          </a:xfrm>
        </p:spPr>
        <p:txBody>
          <a:bodyPr/>
          <a:lstStyle/>
          <a:p>
            <a:pPr marL="365125" indent="-255588" algn="just">
              <a:buFontTx/>
              <a:buNone/>
            </a:pPr>
            <a:r>
              <a:rPr lang="pt-BR">
                <a:latin typeface="Arial" pitchFamily="34" charset="0"/>
              </a:rPr>
              <a:t>Cadeias compostas de fluxos diretos e reversos formando “ciclos” que fazem materiais usados retornarem a pontos anteriores da rede para re-utilização ou re-processamento para nova utilização.</a:t>
            </a:r>
            <a:endParaRPr lang="en-US">
              <a:latin typeface="Arial" pitchFamily="34" charset="0"/>
            </a:endParaRPr>
          </a:p>
          <a:p>
            <a:pPr marL="365125" indent="-255588" algn="just"/>
            <a:endParaRPr lang="en-US">
              <a:latin typeface="Arial" pitchFamily="34" charset="0"/>
            </a:endParaRPr>
          </a:p>
        </p:txBody>
      </p:sp>
      <p:sp>
        <p:nvSpPr>
          <p:cNvPr id="353284" name="Text Box 4"/>
          <p:cNvSpPr txBox="1">
            <a:spLocks noChangeArrowheads="1"/>
          </p:cNvSpPr>
          <p:nvPr/>
        </p:nvSpPr>
        <p:spPr bwMode="auto">
          <a:xfrm>
            <a:off x="0" y="381000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i="1">
                <a:latin typeface="Arial" pitchFamily="34" charset="0"/>
              </a:rPr>
              <a:t>Closed-loop Supply Chains</a:t>
            </a:r>
            <a:r>
              <a:rPr lang="en-US" sz="3200">
                <a:latin typeface="Arial" pitchFamily="34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3200">
                <a:latin typeface="Arial" pitchFamily="34" charset="0"/>
              </a:rPr>
              <a:t>(Cadeias de Suprimentos de ciclo fechado)</a:t>
            </a:r>
            <a:endParaRPr lang="pt-PT" sz="3200">
              <a:latin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685800" y="6400800"/>
            <a:ext cx="8229600" cy="3349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/>
            <a:r>
              <a:rPr lang="en-US" sz="1600">
                <a:latin typeface="Arial" pitchFamily="34" charset="0"/>
                <a:cs typeface="Arial" pitchFamily="34" charset="0"/>
              </a:rPr>
              <a:t>(Correa, 2010)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685800"/>
            <a:ext cx="8991600" cy="1981200"/>
          </a:xfrm>
        </p:spPr>
        <p:txBody>
          <a:bodyPr>
            <a:normAutofit/>
          </a:bodyPr>
          <a:lstStyle/>
          <a:p>
            <a:pPr marL="365125" indent="-255588" algn="just">
              <a:lnSpc>
                <a:spcPct val="80000"/>
              </a:lnSpc>
              <a:buFontTx/>
              <a:buNone/>
            </a:pPr>
            <a:r>
              <a:rPr lang="pt-BR" sz="2000" b="1">
                <a:latin typeface="Arial" pitchFamily="34" charset="0"/>
              </a:rPr>
              <a:t>Ciclos fechados na fase de produção</a:t>
            </a:r>
            <a:endParaRPr lang="en-US" sz="2000" b="1">
              <a:latin typeface="Arial" pitchFamily="34" charset="0"/>
            </a:endParaRPr>
          </a:p>
          <a:p>
            <a:pPr marL="365125" indent="-255588" algn="just">
              <a:lnSpc>
                <a:spcPct val="80000"/>
              </a:lnSpc>
              <a:buFont typeface="Wingdings" pitchFamily="2" charset="2"/>
              <a:buChar char="§"/>
            </a:pPr>
            <a:r>
              <a:rPr lang="pt-BR" sz="2000" i="1">
                <a:latin typeface="Arial" pitchFamily="34" charset="0"/>
              </a:rPr>
              <a:t>Materiais produtivos obsoletos e consumíveis: </a:t>
            </a:r>
            <a:r>
              <a:rPr lang="pt-BR" sz="2000">
                <a:latin typeface="Arial" pitchFamily="34" charset="0"/>
              </a:rPr>
              <a:t>óleo lubrificante usado em processos, paletes e contêineres de transporte interno em fim de vida útil, entre outros;</a:t>
            </a:r>
            <a:endParaRPr lang="en-US" sz="2000">
              <a:latin typeface="Arial" pitchFamily="34" charset="0"/>
            </a:endParaRPr>
          </a:p>
          <a:p>
            <a:pPr marL="365125" indent="-255588" algn="just">
              <a:lnSpc>
                <a:spcPct val="80000"/>
              </a:lnSpc>
              <a:buFont typeface="Wingdings" pitchFamily="2" charset="2"/>
              <a:buChar char="§"/>
            </a:pPr>
            <a:r>
              <a:rPr lang="pt-BR" sz="2000" i="1">
                <a:latin typeface="Arial" pitchFamily="34" charset="0"/>
              </a:rPr>
              <a:t>Refugo de produção;</a:t>
            </a:r>
            <a:endParaRPr lang="en-US" sz="2000">
              <a:latin typeface="Arial" pitchFamily="34" charset="0"/>
            </a:endParaRPr>
          </a:p>
          <a:p>
            <a:pPr marL="365125" indent="-255588" algn="just">
              <a:lnSpc>
                <a:spcPct val="80000"/>
              </a:lnSpc>
              <a:buFont typeface="Wingdings" pitchFamily="2" charset="2"/>
              <a:buChar char="§"/>
            </a:pPr>
            <a:r>
              <a:rPr lang="pt-BR" sz="2000" i="1">
                <a:latin typeface="Arial" pitchFamily="34" charset="0"/>
              </a:rPr>
              <a:t>Produtos defeituosos</a:t>
            </a:r>
            <a:r>
              <a:rPr lang="pt-BR" sz="2000">
                <a:latin typeface="Arial" pitchFamily="34" charset="0"/>
              </a:rPr>
              <a:t> </a:t>
            </a:r>
            <a:r>
              <a:rPr lang="pt-BR" sz="2000" i="1">
                <a:latin typeface="Arial" pitchFamily="34" charset="0"/>
              </a:rPr>
              <a:t>- </a:t>
            </a:r>
            <a:r>
              <a:rPr lang="pt-BR" sz="2000">
                <a:latin typeface="Arial" pitchFamily="34" charset="0"/>
              </a:rPr>
              <a:t>não atendem aos padrões de qualidade.</a:t>
            </a:r>
            <a:endParaRPr lang="en-US" sz="2000">
              <a:latin typeface="Arial" pitchFamily="34" charset="0"/>
            </a:endParaRPr>
          </a:p>
          <a:p>
            <a:pPr marL="365125" indent="-255588" algn="just">
              <a:lnSpc>
                <a:spcPct val="80000"/>
              </a:lnSpc>
              <a:buFontTx/>
              <a:buNone/>
            </a:pPr>
            <a:endParaRPr lang="en-US" sz="2000">
              <a:latin typeface="Arial" pitchFamily="34" charset="0"/>
            </a:endParaRPr>
          </a:p>
        </p:txBody>
      </p:sp>
      <p:sp>
        <p:nvSpPr>
          <p:cNvPr id="357380" name="Text Box 4"/>
          <p:cNvSpPr txBox="1">
            <a:spLocks noChangeArrowheads="1"/>
          </p:cNvSpPr>
          <p:nvPr/>
        </p:nvSpPr>
        <p:spPr bwMode="auto">
          <a:xfrm>
            <a:off x="2724150" y="101600"/>
            <a:ext cx="4283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latin typeface="Arial" pitchFamily="34" charset="0"/>
              </a:rPr>
              <a:t>Tipos de Ciclos Fechados</a:t>
            </a:r>
            <a:endParaRPr lang="pt-PT" sz="2800">
              <a:latin typeface="Arial" pitchFamily="34" charset="0"/>
            </a:endParaRPr>
          </a:p>
        </p:txBody>
      </p:sp>
      <p:sp>
        <p:nvSpPr>
          <p:cNvPr id="357382" name="Text Box 6"/>
          <p:cNvSpPr txBox="1">
            <a:spLocks noChangeArrowheads="1"/>
          </p:cNvSpPr>
          <p:nvPr/>
        </p:nvSpPr>
        <p:spPr bwMode="auto">
          <a:xfrm>
            <a:off x="76200" y="2743200"/>
            <a:ext cx="8991600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pt-BR" sz="2000" b="1">
                <a:latin typeface="Arial" pitchFamily="34" charset="0"/>
              </a:rPr>
              <a:t>Ciclos fechados na fase de distribuição</a:t>
            </a:r>
            <a:endParaRPr lang="en-US" sz="2000" b="1">
              <a:latin typeface="Arial" pitchFamily="34" charset="0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pt-BR" sz="2000" i="1">
                <a:latin typeface="Arial" pitchFamily="34" charset="0"/>
              </a:rPr>
              <a:t>Devoluções ou retornos comerciais -</a:t>
            </a:r>
            <a:r>
              <a:rPr lang="pt-BR" sz="2000">
                <a:latin typeface="Arial" pitchFamily="34" charset="0"/>
              </a:rPr>
              <a:t> produtos vendidos com uma opção de devolução ao cliente;</a:t>
            </a:r>
            <a:endParaRPr lang="en-US" sz="2000">
              <a:latin typeface="Arial" pitchFamily="34" charset="0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pt-BR" sz="2000" i="1">
                <a:latin typeface="Arial" pitchFamily="34" charset="0"/>
              </a:rPr>
              <a:t>Entregas erradas -</a:t>
            </a:r>
            <a:r>
              <a:rPr lang="pt-BR" sz="2000">
                <a:latin typeface="Arial" pitchFamily="34" charset="0"/>
              </a:rPr>
              <a:t> clientes devolvendo produtos porque foram entregues muito cedo, muito tarde, com defeito ou fora das especificações do pedido</a:t>
            </a:r>
            <a:r>
              <a:rPr lang="pt-BR" sz="2000" i="1">
                <a:latin typeface="Arial" pitchFamily="34" charset="0"/>
              </a:rPr>
              <a:t>;</a:t>
            </a:r>
            <a:endParaRPr lang="en-US" sz="2000">
              <a:latin typeface="Arial" pitchFamily="34" charset="0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pt-BR" sz="2000" i="1">
                <a:latin typeface="Arial" pitchFamily="34" charset="0"/>
              </a:rPr>
              <a:t>Recalls -</a:t>
            </a:r>
            <a:r>
              <a:rPr lang="pt-BR" sz="2000">
                <a:latin typeface="Arial" pitchFamily="34" charset="0"/>
              </a:rPr>
              <a:t> com produtos devolvidos quando defeitos reais ou potenciais são identificados pelo próprio fabricante e os clientes são solicitados a devolverem os produtos defeituosos para reposição ou reparo;</a:t>
            </a:r>
            <a:endParaRPr lang="en-US" sz="2000">
              <a:latin typeface="Arial" pitchFamily="34" charset="0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pt-BR" sz="2000" i="1">
                <a:latin typeface="Arial" pitchFamily="34" charset="0"/>
              </a:rPr>
              <a:t>Contêineres de distribuição - </a:t>
            </a:r>
            <a:r>
              <a:rPr lang="pt-BR" sz="2000">
                <a:latin typeface="Arial" pitchFamily="34" charset="0"/>
              </a:rPr>
              <a:t>como cartuchos de tinta para impressora, garrafas retornáveis de bebidas, entre outros, que são itens usados para facilitar a distribuição adequada dos produtos; </a:t>
            </a:r>
            <a:endParaRPr lang="en-US" sz="2000">
              <a:latin typeface="Arial" pitchFamily="34" charset="0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pt-BR" sz="2000" i="1">
                <a:latin typeface="Arial" pitchFamily="34" charset="0"/>
              </a:rPr>
              <a:t>Produtos em final de leasing - </a:t>
            </a:r>
            <a:r>
              <a:rPr lang="pt-BR" sz="2000">
                <a:latin typeface="Arial" pitchFamily="34" charset="0"/>
              </a:rPr>
              <a:t> devolvidos ao fabricante.</a:t>
            </a:r>
            <a:endParaRPr lang="pt-PT" sz="2000"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/>
        </p:nvSpPr>
        <p:spPr>
          <a:xfrm>
            <a:off x="685800" y="6400800"/>
            <a:ext cx="8229600" cy="3349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/>
            <a:r>
              <a:rPr lang="en-US" sz="1600">
                <a:latin typeface="Arial" pitchFamily="34" charset="0"/>
                <a:cs typeface="Arial" pitchFamily="34" charset="0"/>
              </a:rPr>
              <a:t>(Correa, 2010)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7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7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8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Text Box 3074"/>
          <p:cNvSpPr txBox="1">
            <a:spLocks noChangeArrowheads="1"/>
          </p:cNvSpPr>
          <p:nvPr/>
        </p:nvSpPr>
        <p:spPr bwMode="auto">
          <a:xfrm>
            <a:off x="0" y="101600"/>
            <a:ext cx="92662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>
                <a:latin typeface="Arial" pitchFamily="34" charset="0"/>
              </a:rPr>
              <a:t>Tipos de Ciclos Fechados (continuação)</a:t>
            </a:r>
            <a:endParaRPr lang="pt-PT" sz="2800">
              <a:latin typeface="Arial" pitchFamily="34" charset="0"/>
            </a:endParaRPr>
          </a:p>
        </p:txBody>
      </p:sp>
      <p:sp>
        <p:nvSpPr>
          <p:cNvPr id="390147" name="Rectangle 3075"/>
          <p:cNvSpPr>
            <a:spLocks noChangeArrowheads="1"/>
          </p:cNvSpPr>
          <p:nvPr/>
        </p:nvSpPr>
        <p:spPr bwMode="auto">
          <a:xfrm>
            <a:off x="304800" y="914400"/>
            <a:ext cx="8534400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spcBef>
                <a:spcPct val="50000"/>
              </a:spcBef>
            </a:pPr>
            <a:r>
              <a:rPr lang="pt-BR" b="1">
                <a:latin typeface="Arial" pitchFamily="34" charset="0"/>
              </a:rPr>
              <a:t>Ciclos fechados na fase de uso</a:t>
            </a:r>
            <a:endParaRPr lang="en-US" b="1">
              <a:latin typeface="Arial" pitchFamily="34" charset="0"/>
            </a:endParaRPr>
          </a:p>
          <a:p>
            <a:pPr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pt-BR" i="1">
                <a:latin typeface="Arial" pitchFamily="34" charset="0"/>
              </a:rPr>
              <a:t>Itens que deverão retornar aos seus próprios donos ao final do ciclo -</a:t>
            </a:r>
            <a:r>
              <a:rPr lang="pt-BR">
                <a:latin typeface="Arial" pitchFamily="34" charset="0"/>
              </a:rPr>
              <a:t> itens que sofrem </a:t>
            </a:r>
            <a:r>
              <a:rPr lang="pt-BR" i="1">
                <a:latin typeface="Arial" pitchFamily="34" charset="0"/>
              </a:rPr>
              <a:t>recall</a:t>
            </a:r>
            <a:r>
              <a:rPr lang="pt-BR">
                <a:latin typeface="Arial" pitchFamily="34" charset="0"/>
              </a:rPr>
              <a:t> ou itens sob garantia, que são devolvidos, reparados e mandados de volta ao usuário.</a:t>
            </a:r>
            <a:endParaRPr lang="pt-BR" b="1">
              <a:latin typeface="Arial" pitchFamily="34" charset="0"/>
            </a:endParaRPr>
          </a:p>
          <a:p>
            <a:pPr algn="just">
              <a:lnSpc>
                <a:spcPct val="80000"/>
              </a:lnSpc>
              <a:spcBef>
                <a:spcPct val="50000"/>
              </a:spcBef>
            </a:pPr>
            <a:endParaRPr lang="pt-BR" b="1">
              <a:latin typeface="Arial" pitchFamily="34" charset="0"/>
            </a:endParaRPr>
          </a:p>
          <a:p>
            <a:pPr algn="just">
              <a:lnSpc>
                <a:spcPct val="80000"/>
              </a:lnSpc>
              <a:spcBef>
                <a:spcPct val="50000"/>
              </a:spcBef>
            </a:pPr>
            <a:endParaRPr lang="pt-BR" b="1">
              <a:latin typeface="Arial" pitchFamily="34" charset="0"/>
            </a:endParaRPr>
          </a:p>
          <a:p>
            <a:pPr algn="just">
              <a:lnSpc>
                <a:spcPct val="80000"/>
              </a:lnSpc>
              <a:spcBef>
                <a:spcPct val="50000"/>
              </a:spcBef>
            </a:pPr>
            <a:r>
              <a:rPr lang="pt-BR" b="1">
                <a:latin typeface="Arial" pitchFamily="34" charset="0"/>
              </a:rPr>
              <a:t>Ciclos fechados na fase de final de vida econômica</a:t>
            </a:r>
            <a:endParaRPr lang="en-US" b="1">
              <a:latin typeface="Arial" pitchFamily="34" charset="0"/>
            </a:endParaRPr>
          </a:p>
          <a:p>
            <a:pPr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pt-BR" i="1">
                <a:latin typeface="Arial" pitchFamily="34" charset="0"/>
              </a:rPr>
              <a:t>Produtos em final de vida útil</a:t>
            </a:r>
            <a:r>
              <a:rPr lang="pt-BR">
                <a:latin typeface="Arial" pitchFamily="34" charset="0"/>
              </a:rPr>
              <a:t> -  enviados de volta ao produtor ou distribuidor;</a:t>
            </a:r>
            <a:endParaRPr lang="en-US">
              <a:latin typeface="Arial" pitchFamily="34" charset="0"/>
            </a:endParaRPr>
          </a:p>
          <a:p>
            <a:pPr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pt-BR" i="1">
                <a:latin typeface="Arial" pitchFamily="34" charset="0"/>
              </a:rPr>
              <a:t>Embalagens em final de vida útil</a:t>
            </a:r>
            <a:r>
              <a:rPr lang="pt-BR">
                <a:latin typeface="Arial" pitchFamily="34" charset="0"/>
              </a:rPr>
              <a:t> - enviadas de volta para re-utilização ou reciclagem para uso como embalagem ou outros produtos.</a:t>
            </a:r>
            <a:endParaRPr lang="en-US">
              <a:latin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685800" y="6400800"/>
            <a:ext cx="8229600" cy="3349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/>
            <a:r>
              <a:rPr lang="en-US" sz="1600">
                <a:latin typeface="Arial" pitchFamily="34" charset="0"/>
                <a:cs typeface="Arial" pitchFamily="34" charset="0"/>
              </a:rPr>
              <a:t>(Correa, 2010)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Content Placeholder 4"/>
          <p:cNvSpPr>
            <a:spLocks noGrp="1"/>
          </p:cNvSpPr>
          <p:nvPr>
            <p:ph idx="4294967295"/>
          </p:nvPr>
        </p:nvSpPr>
        <p:spPr>
          <a:xfrm>
            <a:off x="0" y="1371600"/>
            <a:ext cx="8991600" cy="4724400"/>
          </a:xfrm>
        </p:spPr>
        <p:txBody>
          <a:bodyPr/>
          <a:lstStyle/>
          <a:p>
            <a:pPr marL="365125" indent="-255588">
              <a:buFontTx/>
              <a:buNone/>
            </a:pPr>
            <a:r>
              <a:rPr lang="en-US">
                <a:latin typeface="Arial" pitchFamily="34" charset="0"/>
              </a:rPr>
              <a:t>Motivação empresarial (por que fechar o ciclo?)</a:t>
            </a:r>
          </a:p>
          <a:p>
            <a:pPr marL="365125" indent="-255588">
              <a:buFontTx/>
              <a:buNone/>
            </a:pPr>
            <a:endParaRPr lang="en-US">
              <a:latin typeface="Arial" pitchFamily="34" charset="0"/>
            </a:endParaRPr>
          </a:p>
          <a:p>
            <a:pPr marL="620713" lvl="1" indent="-228600"/>
            <a:r>
              <a:rPr lang="en-US">
                <a:latin typeface="Arial" pitchFamily="34" charset="0"/>
              </a:rPr>
              <a:t>Lucro (custos)</a:t>
            </a:r>
          </a:p>
          <a:p>
            <a:pPr marL="620713" lvl="1" indent="-228600">
              <a:buFontTx/>
              <a:buNone/>
            </a:pPr>
            <a:endParaRPr lang="en-US">
              <a:latin typeface="Arial" pitchFamily="34" charset="0"/>
            </a:endParaRPr>
          </a:p>
          <a:p>
            <a:pPr marL="620713" lvl="1" indent="-228600"/>
            <a:r>
              <a:rPr lang="en-US">
                <a:latin typeface="Arial" pitchFamily="34" charset="0"/>
              </a:rPr>
              <a:t>Pessoas (Procon)</a:t>
            </a:r>
          </a:p>
          <a:p>
            <a:pPr marL="620713" lvl="1" indent="-228600">
              <a:buFontTx/>
              <a:buNone/>
            </a:pPr>
            <a:endParaRPr lang="en-US">
              <a:latin typeface="Arial" pitchFamily="34" charset="0"/>
            </a:endParaRPr>
          </a:p>
          <a:p>
            <a:pPr marL="620713" lvl="1" indent="-228600" algn="just"/>
            <a:r>
              <a:rPr lang="en-US">
                <a:latin typeface="Arial" pitchFamily="34" charset="0"/>
              </a:rPr>
              <a:t>Ecologia (</a:t>
            </a:r>
            <a:r>
              <a:rPr lang="en-US">
                <a:latin typeface="Arial" pitchFamily="34" charset="0"/>
                <a:hlinkClick r:id="rId3" action="ppaction://hlinksldjump"/>
              </a:rPr>
              <a:t>PNRS</a:t>
            </a:r>
            <a:r>
              <a:rPr lang="en-US">
                <a:latin typeface="Arial" pitchFamily="34" charset="0"/>
              </a:rPr>
              <a:t> - Política Nacional de Resíduos Sólidos – Lei 12.305/2010)</a:t>
            </a:r>
          </a:p>
          <a:p>
            <a:pPr marL="620713" lvl="1" indent="-228600"/>
            <a:endParaRPr lang="en-US">
              <a:latin typeface="Arial" pitchFamily="34" charset="0"/>
            </a:endParaRPr>
          </a:p>
        </p:txBody>
      </p:sp>
      <p:sp>
        <p:nvSpPr>
          <p:cNvPr id="365572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latin typeface="Arial" pitchFamily="34" charset="0"/>
              </a:rPr>
              <a:t>Aspectos gerenciais das </a:t>
            </a:r>
            <a:r>
              <a:rPr lang="en-US" sz="2800" i="1">
                <a:latin typeface="Arial" pitchFamily="34" charset="0"/>
              </a:rPr>
              <a:t>Closed-loop SC</a:t>
            </a:r>
            <a:endParaRPr lang="pt-PT" sz="2800">
              <a:latin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685800" y="6400800"/>
            <a:ext cx="8229600" cy="3349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/>
            <a:r>
              <a:rPr lang="en-US" sz="1600">
                <a:latin typeface="Arial" pitchFamily="34" charset="0"/>
                <a:cs typeface="Arial" pitchFamily="34" charset="0"/>
              </a:rPr>
              <a:t>(Correa, 2010)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marL="365125" indent="-255588" algn="just">
              <a:lnSpc>
                <a:spcPct val="90000"/>
              </a:lnSpc>
              <a:buFontTx/>
              <a:buChar char="-"/>
            </a:pPr>
            <a:r>
              <a:rPr lang="en-US" sz="2800">
                <a:latin typeface="Arial" pitchFamily="34" charset="0"/>
              </a:rPr>
              <a:t>Critérios para aceitar devolução</a:t>
            </a:r>
          </a:p>
          <a:p>
            <a:pPr marL="365125" indent="-255588" algn="just">
              <a:lnSpc>
                <a:spcPct val="90000"/>
              </a:lnSpc>
              <a:buFontTx/>
              <a:buChar char="-"/>
            </a:pPr>
            <a:endParaRPr lang="en-US" sz="2800">
              <a:latin typeface="Arial" pitchFamily="34" charset="0"/>
            </a:endParaRPr>
          </a:p>
          <a:p>
            <a:pPr marL="365125" indent="-255588" algn="just">
              <a:lnSpc>
                <a:spcPct val="90000"/>
              </a:lnSpc>
              <a:buFontTx/>
              <a:buChar char="-"/>
            </a:pPr>
            <a:r>
              <a:rPr lang="en-US" sz="2800">
                <a:latin typeface="Arial" pitchFamily="34" charset="0"/>
              </a:rPr>
              <a:t>Definição: “sem uso” ou “boas condições”</a:t>
            </a:r>
          </a:p>
          <a:p>
            <a:pPr marL="365125" indent="-255588" algn="just">
              <a:lnSpc>
                <a:spcPct val="90000"/>
              </a:lnSpc>
              <a:buFontTx/>
              <a:buChar char="-"/>
            </a:pPr>
            <a:endParaRPr lang="en-US" sz="2800">
              <a:latin typeface="Arial" pitchFamily="34" charset="0"/>
            </a:endParaRPr>
          </a:p>
          <a:p>
            <a:pPr marL="365125" indent="-255588" algn="just">
              <a:lnSpc>
                <a:spcPct val="90000"/>
              </a:lnSpc>
              <a:buFontTx/>
              <a:buChar char="-"/>
            </a:pPr>
            <a:r>
              <a:rPr lang="en-US" sz="2800">
                <a:latin typeface="Arial" pitchFamily="34" charset="0"/>
              </a:rPr>
              <a:t>O que fazer: limpar, reembalar, reparar, …</a:t>
            </a:r>
          </a:p>
          <a:p>
            <a:pPr marL="365125" indent="-255588" algn="just">
              <a:lnSpc>
                <a:spcPct val="90000"/>
              </a:lnSpc>
              <a:buFontTx/>
              <a:buChar char="-"/>
            </a:pPr>
            <a:endParaRPr lang="en-US" sz="2800">
              <a:latin typeface="Arial" pitchFamily="34" charset="0"/>
            </a:endParaRPr>
          </a:p>
          <a:p>
            <a:pPr marL="365125" indent="-255588" algn="just">
              <a:lnSpc>
                <a:spcPct val="90000"/>
              </a:lnSpc>
              <a:buFontTx/>
              <a:buChar char="-"/>
            </a:pPr>
            <a:r>
              <a:rPr lang="en-US" sz="2800">
                <a:latin typeface="Arial" pitchFamily="34" charset="0"/>
              </a:rPr>
              <a:t>Tipo de transporte (evitar contaminação do produto “bom”)</a:t>
            </a:r>
          </a:p>
          <a:p>
            <a:pPr marL="365125" indent="-255588" algn="just">
              <a:lnSpc>
                <a:spcPct val="90000"/>
              </a:lnSpc>
              <a:buFontTx/>
              <a:buChar char="-"/>
            </a:pPr>
            <a:endParaRPr lang="en-US" sz="2800">
              <a:latin typeface="Arial" pitchFamily="34" charset="0"/>
            </a:endParaRPr>
          </a:p>
          <a:p>
            <a:pPr marL="365125" indent="-255588" algn="just">
              <a:lnSpc>
                <a:spcPct val="90000"/>
              </a:lnSpc>
              <a:buFontTx/>
              <a:buChar char="-"/>
            </a:pPr>
            <a:r>
              <a:rPr lang="en-US" sz="2800">
                <a:latin typeface="Arial" pitchFamily="34" charset="0"/>
              </a:rPr>
              <a:t>Armazenagem</a:t>
            </a:r>
          </a:p>
          <a:p>
            <a:pPr marL="365125" indent="-255588" algn="just">
              <a:lnSpc>
                <a:spcPct val="90000"/>
              </a:lnSpc>
              <a:buFontTx/>
              <a:buChar char="-"/>
            </a:pPr>
            <a:endParaRPr lang="en-US" sz="2800">
              <a:latin typeface="Arial" pitchFamily="34" charset="0"/>
            </a:endParaRPr>
          </a:p>
          <a:p>
            <a:pPr marL="365125" indent="-255588" algn="just">
              <a:lnSpc>
                <a:spcPct val="90000"/>
              </a:lnSpc>
              <a:buFontTx/>
              <a:buChar char="-"/>
            </a:pPr>
            <a:r>
              <a:rPr lang="en-US" sz="2800">
                <a:latin typeface="Arial" pitchFamily="34" charset="0"/>
              </a:rPr>
              <a:t>Exigências legais e técnicas</a:t>
            </a:r>
          </a:p>
        </p:txBody>
      </p:sp>
      <p:sp>
        <p:nvSpPr>
          <p:cNvPr id="367620" name="Text Box 1028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latin typeface="Arial" pitchFamily="34" charset="0"/>
              </a:rPr>
              <a:t>Aspectos técnicos das </a:t>
            </a:r>
            <a:r>
              <a:rPr lang="en-US" sz="2800" i="1">
                <a:latin typeface="Arial" pitchFamily="34" charset="0"/>
              </a:rPr>
              <a:t>Closed-loop SC</a:t>
            </a:r>
            <a:endParaRPr lang="pt-PT" sz="2800">
              <a:latin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685800" y="6400800"/>
            <a:ext cx="8229600" cy="3349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/>
            <a:r>
              <a:rPr lang="en-US" sz="1600">
                <a:latin typeface="Arial" pitchFamily="34" charset="0"/>
                <a:cs typeface="Arial" pitchFamily="34" charset="0"/>
              </a:rPr>
              <a:t>(Correa, 2010)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Text Box 2050"/>
          <p:cNvSpPr txBox="1">
            <a:spLocks noChangeArrowheads="1"/>
          </p:cNvSpPr>
          <p:nvPr/>
        </p:nvSpPr>
        <p:spPr bwMode="auto">
          <a:xfrm>
            <a:off x="0" y="304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latin typeface="Arial" pitchFamily="34" charset="0"/>
              </a:rPr>
              <a:t>Aspectos operacionais das </a:t>
            </a:r>
            <a:r>
              <a:rPr lang="en-US" sz="2800" i="1">
                <a:latin typeface="Arial" pitchFamily="34" charset="0"/>
              </a:rPr>
              <a:t>Closed-loops SC</a:t>
            </a:r>
            <a:endParaRPr lang="pt-PT" sz="2800">
              <a:latin typeface="Arial" pitchFamily="34" charset="0"/>
            </a:endParaRPr>
          </a:p>
        </p:txBody>
      </p:sp>
      <p:sp>
        <p:nvSpPr>
          <p:cNvPr id="391173" name="Text Box 2053"/>
          <p:cNvSpPr txBox="1">
            <a:spLocks noChangeArrowheads="1"/>
          </p:cNvSpPr>
          <p:nvPr/>
        </p:nvSpPr>
        <p:spPr bwMode="auto">
          <a:xfrm>
            <a:off x="304800" y="1143000"/>
            <a:ext cx="8458200" cy="477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pt-BR" sz="2800">
                <a:latin typeface="Arial" pitchFamily="34" charset="0"/>
              </a:rPr>
              <a:t> Perda e recuperação de valor em devoluções comerciais</a:t>
            </a:r>
          </a:p>
          <a:p>
            <a:pPr lvl="1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pt-BR" sz="2800">
                <a:latin typeface="Arial" pitchFamily="34" charset="0"/>
              </a:rPr>
              <a:t> Causas evitáveis de devoluções comerciais</a:t>
            </a:r>
            <a:endParaRPr lang="en-US" sz="2800">
              <a:latin typeface="Arial" pitchFamily="34" charset="0"/>
            </a:endParaRPr>
          </a:p>
          <a:p>
            <a:pPr lvl="2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t-BR">
                <a:latin typeface="Arial" pitchFamily="34" charset="0"/>
              </a:rPr>
              <a:t>Defeitos ou danos no produto (hardware ou software)</a:t>
            </a:r>
            <a:endParaRPr lang="en-US">
              <a:latin typeface="Arial" pitchFamily="34" charset="0"/>
            </a:endParaRPr>
          </a:p>
          <a:p>
            <a:pPr lvl="2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t-BR">
                <a:latin typeface="Arial" pitchFamily="34" charset="0"/>
              </a:rPr>
              <a:t>Cliente com informações insuficientes a respeito da especificação técnica e desempenho do produto</a:t>
            </a:r>
            <a:endParaRPr lang="en-US">
              <a:latin typeface="Arial" pitchFamily="34" charset="0"/>
            </a:endParaRPr>
          </a:p>
          <a:p>
            <a:pPr lvl="2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t-BR">
                <a:latin typeface="Arial" pitchFamily="34" charset="0"/>
              </a:rPr>
              <a:t>Cliente com informação insuficiente sobre como fazer a instalação do produto</a:t>
            </a:r>
            <a:endParaRPr lang="en-US">
              <a:latin typeface="Arial" pitchFamily="34" charset="0"/>
            </a:endParaRPr>
          </a:p>
          <a:p>
            <a:pPr lvl="2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t-BR">
                <a:latin typeface="Arial" pitchFamily="34" charset="0"/>
              </a:rPr>
              <a:t>Cliente com informação insuficiente sobre o uso do produto</a:t>
            </a:r>
          </a:p>
          <a:p>
            <a:pPr lvl="1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pt-BR" sz="2800">
                <a:latin typeface="Arial" pitchFamily="34" charset="0"/>
              </a:rPr>
              <a:t> Perda de valor no tempo de produtos devolvidos.</a:t>
            </a:r>
            <a:endParaRPr lang="pt-PT"/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685800" y="6400800"/>
            <a:ext cx="8229600" cy="3349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/>
            <a:r>
              <a:rPr lang="en-US" sz="1600">
                <a:latin typeface="Arial" pitchFamily="34" charset="0"/>
                <a:cs typeface="Arial" pitchFamily="34" charset="0"/>
              </a:rPr>
              <a:t>(Correa, 2010)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FFDAB-6662-4681-B487-B7B4AFF2D18E}" type="slidenum">
              <a:rPr lang="pt-PT"/>
              <a:pPr/>
              <a:t>2</a:t>
            </a:fld>
            <a:endParaRPr lang="pt-PT"/>
          </a:p>
        </p:txBody>
      </p:sp>
      <p:sp>
        <p:nvSpPr>
          <p:cNvPr id="221186" name="Rectangle 2"/>
          <p:cNvSpPr>
            <a:spLocks noChangeArrowheads="1"/>
          </p:cNvSpPr>
          <p:nvPr>
            <p:ph type="title"/>
          </p:nvPr>
        </p:nvSpPr>
        <p:spPr>
          <a:xfrm>
            <a:off x="533400" y="228600"/>
            <a:ext cx="8382000" cy="838200"/>
          </a:xfrm>
          <a:noFill/>
          <a:ln/>
        </p:spPr>
        <p:txBody>
          <a:bodyPr lIns="92075" tIns="46038" rIns="92075" bIns="46038"/>
          <a:lstStyle/>
          <a:p>
            <a:r>
              <a:rPr lang="pt-BR" sz="4000">
                <a:latin typeface="Arial" pitchFamily="34" charset="0"/>
              </a:rPr>
              <a:t>Sumário</a:t>
            </a:r>
            <a:endParaRPr lang="pt-BR">
              <a:latin typeface="Arial" pitchFamily="34" charset="0"/>
            </a:endParaRPr>
          </a:p>
        </p:txBody>
      </p:sp>
      <p:sp>
        <p:nvSpPr>
          <p:cNvPr id="221187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1219200"/>
            <a:ext cx="8458200" cy="4419600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buFontTx/>
              <a:buNone/>
            </a:pPr>
            <a:r>
              <a:rPr lang="pt-BR" sz="2800">
                <a:latin typeface="Arial" pitchFamily="34" charset="0"/>
              </a:rPr>
              <a:t>Conceitos Gerais: SCM, Logística, Sustentabilidade</a:t>
            </a:r>
          </a:p>
          <a:p>
            <a:pPr>
              <a:lnSpc>
                <a:spcPct val="90000"/>
              </a:lnSpc>
              <a:buFontTx/>
              <a:buNone/>
            </a:pPr>
            <a:endParaRPr lang="pt-BR" sz="2800">
              <a:latin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pt-BR" sz="2800">
                <a:latin typeface="Arial" pitchFamily="34" charset="0"/>
              </a:rPr>
              <a:t>Logística Reversa</a:t>
            </a:r>
          </a:p>
          <a:p>
            <a:pPr>
              <a:lnSpc>
                <a:spcPct val="90000"/>
              </a:lnSpc>
              <a:buFontTx/>
              <a:buNone/>
            </a:pPr>
            <a:endParaRPr lang="pt-BR" sz="2800">
              <a:latin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pt-BR" sz="2800">
                <a:latin typeface="Arial" pitchFamily="34" charset="0"/>
              </a:rPr>
              <a:t>Dificuldades de Implantação</a:t>
            </a:r>
          </a:p>
          <a:p>
            <a:pPr>
              <a:lnSpc>
                <a:spcPct val="90000"/>
              </a:lnSpc>
              <a:buFontTx/>
              <a:buNone/>
            </a:pPr>
            <a:endParaRPr lang="pt-BR" sz="2800">
              <a:latin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pt-BR" sz="2800">
                <a:latin typeface="Arial" pitchFamily="34" charset="0"/>
              </a:rPr>
              <a:t>Modelos Quantitativos</a:t>
            </a:r>
          </a:p>
          <a:p>
            <a:pPr>
              <a:lnSpc>
                <a:spcPct val="90000"/>
              </a:lnSpc>
              <a:buFontTx/>
              <a:buNone/>
            </a:pPr>
            <a:endParaRPr lang="pt-BR" sz="2800">
              <a:latin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pt-BR" sz="2800" i="1">
                <a:latin typeface="Arial" pitchFamily="34" charset="0"/>
              </a:rPr>
              <a:t>Cases</a:t>
            </a:r>
          </a:p>
          <a:p>
            <a:pPr>
              <a:lnSpc>
                <a:spcPct val="90000"/>
              </a:lnSpc>
              <a:buFontTx/>
              <a:buNone/>
            </a:pPr>
            <a:endParaRPr lang="pt-BR" sz="2800">
              <a:latin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pt-BR" sz="2800">
                <a:latin typeface="Arial" pitchFamily="34" charset="0"/>
              </a:rPr>
              <a:t>Comentários/Leituras recomendadas</a:t>
            </a:r>
          </a:p>
        </p:txBody>
      </p:sp>
    </p:spTree>
  </p:cSld>
  <p:clrMapOvr>
    <a:masterClrMapping/>
  </p:clrMapOvr>
  <p:transition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AutoShape 4"/>
          <p:cNvSpPr>
            <a:spLocks noChangeArrowheads="1"/>
          </p:cNvSpPr>
          <p:nvPr/>
        </p:nvSpPr>
        <p:spPr bwMode="auto">
          <a:xfrm rot="-5400000">
            <a:off x="3810000" y="190500"/>
            <a:ext cx="1524000" cy="6477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5715 w 21600"/>
              <a:gd name="T13" fmla="*/ 5715 h 21600"/>
              <a:gd name="T14" fmla="*/ 15885 w 21600"/>
              <a:gd name="T15" fmla="*/ 1588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7830" y="21600"/>
                </a:lnTo>
                <a:lnTo>
                  <a:pt x="13770" y="21600"/>
                </a:lnTo>
                <a:lnTo>
                  <a:pt x="21600" y="0"/>
                </a:lnTo>
                <a:close/>
              </a:path>
            </a:pathLst>
          </a:custGeom>
          <a:noFill/>
          <a:ln w="9525">
            <a:solidFill>
              <a:srgbClr val="08080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69667" name="Freeform 6"/>
          <p:cNvSpPr>
            <a:spLocks/>
          </p:cNvSpPr>
          <p:nvPr/>
        </p:nvSpPr>
        <p:spPr bwMode="auto">
          <a:xfrm>
            <a:off x="2819400" y="1981200"/>
            <a:ext cx="762000" cy="990600"/>
          </a:xfrm>
          <a:custGeom>
            <a:avLst/>
            <a:gdLst>
              <a:gd name="T0" fmla="*/ 0 w 480"/>
              <a:gd name="T1" fmla="*/ 2147483647 h 624"/>
              <a:gd name="T2" fmla="*/ 0 w 480"/>
              <a:gd name="T3" fmla="*/ 0 h 624"/>
              <a:gd name="T4" fmla="*/ 2147483647 w 480"/>
              <a:gd name="T5" fmla="*/ 0 h 624"/>
              <a:gd name="T6" fmla="*/ 2147483647 w 480"/>
              <a:gd name="T7" fmla="*/ 2147483647 h 624"/>
              <a:gd name="T8" fmla="*/ 2147483647 w 480"/>
              <a:gd name="T9" fmla="*/ 2147483647 h 624"/>
              <a:gd name="T10" fmla="*/ 2147483647 w 480"/>
              <a:gd name="T11" fmla="*/ 2147483647 h 624"/>
              <a:gd name="T12" fmla="*/ 0 w 480"/>
              <a:gd name="T13" fmla="*/ 2147483647 h 6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80"/>
              <a:gd name="T22" fmla="*/ 0 h 624"/>
              <a:gd name="T23" fmla="*/ 480 w 480"/>
              <a:gd name="T24" fmla="*/ 624 h 6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80" h="624">
                <a:moveTo>
                  <a:pt x="0" y="576"/>
                </a:moveTo>
                <a:lnTo>
                  <a:pt x="0" y="0"/>
                </a:lnTo>
                <a:lnTo>
                  <a:pt x="480" y="0"/>
                </a:lnTo>
                <a:lnTo>
                  <a:pt x="480" y="240"/>
                </a:lnTo>
                <a:lnTo>
                  <a:pt x="240" y="240"/>
                </a:lnTo>
                <a:lnTo>
                  <a:pt x="240" y="624"/>
                </a:lnTo>
                <a:lnTo>
                  <a:pt x="0" y="57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80808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69668" name="Freeform 7"/>
          <p:cNvSpPr>
            <a:spLocks/>
          </p:cNvSpPr>
          <p:nvPr/>
        </p:nvSpPr>
        <p:spPr bwMode="auto">
          <a:xfrm flipV="1">
            <a:off x="3810000" y="3886200"/>
            <a:ext cx="762000" cy="990600"/>
          </a:xfrm>
          <a:custGeom>
            <a:avLst/>
            <a:gdLst>
              <a:gd name="T0" fmla="*/ 0 w 480"/>
              <a:gd name="T1" fmla="*/ 2147483647 h 624"/>
              <a:gd name="T2" fmla="*/ 0 w 480"/>
              <a:gd name="T3" fmla="*/ 0 h 624"/>
              <a:gd name="T4" fmla="*/ 2147483647 w 480"/>
              <a:gd name="T5" fmla="*/ 0 h 624"/>
              <a:gd name="T6" fmla="*/ 2147483647 w 480"/>
              <a:gd name="T7" fmla="*/ 2147483647 h 624"/>
              <a:gd name="T8" fmla="*/ 2147483647 w 480"/>
              <a:gd name="T9" fmla="*/ 2147483647 h 624"/>
              <a:gd name="T10" fmla="*/ 2147483647 w 480"/>
              <a:gd name="T11" fmla="*/ 2147483647 h 624"/>
              <a:gd name="T12" fmla="*/ 0 w 480"/>
              <a:gd name="T13" fmla="*/ 2147483647 h 6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80"/>
              <a:gd name="T22" fmla="*/ 0 h 624"/>
              <a:gd name="T23" fmla="*/ 480 w 480"/>
              <a:gd name="T24" fmla="*/ 624 h 6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80" h="624">
                <a:moveTo>
                  <a:pt x="0" y="576"/>
                </a:moveTo>
                <a:lnTo>
                  <a:pt x="0" y="0"/>
                </a:lnTo>
                <a:lnTo>
                  <a:pt x="480" y="0"/>
                </a:lnTo>
                <a:lnTo>
                  <a:pt x="480" y="240"/>
                </a:lnTo>
                <a:lnTo>
                  <a:pt x="240" y="240"/>
                </a:lnTo>
                <a:lnTo>
                  <a:pt x="240" y="624"/>
                </a:lnTo>
                <a:lnTo>
                  <a:pt x="0" y="57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80808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69669" name="Freeform 8"/>
          <p:cNvSpPr>
            <a:spLocks/>
          </p:cNvSpPr>
          <p:nvPr/>
        </p:nvSpPr>
        <p:spPr bwMode="auto">
          <a:xfrm flipH="1" flipV="1">
            <a:off x="3505200" y="3886200"/>
            <a:ext cx="762000" cy="990600"/>
          </a:xfrm>
          <a:custGeom>
            <a:avLst/>
            <a:gdLst>
              <a:gd name="T0" fmla="*/ 0 w 480"/>
              <a:gd name="T1" fmla="*/ 2147483647 h 624"/>
              <a:gd name="T2" fmla="*/ 0 w 480"/>
              <a:gd name="T3" fmla="*/ 0 h 624"/>
              <a:gd name="T4" fmla="*/ 2147483647 w 480"/>
              <a:gd name="T5" fmla="*/ 0 h 624"/>
              <a:gd name="T6" fmla="*/ 2147483647 w 480"/>
              <a:gd name="T7" fmla="*/ 2147483647 h 624"/>
              <a:gd name="T8" fmla="*/ 2147483647 w 480"/>
              <a:gd name="T9" fmla="*/ 2147483647 h 624"/>
              <a:gd name="T10" fmla="*/ 2147483647 w 480"/>
              <a:gd name="T11" fmla="*/ 2147483647 h 624"/>
              <a:gd name="T12" fmla="*/ 0 w 480"/>
              <a:gd name="T13" fmla="*/ 2147483647 h 6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80"/>
              <a:gd name="T22" fmla="*/ 0 h 624"/>
              <a:gd name="T23" fmla="*/ 480 w 480"/>
              <a:gd name="T24" fmla="*/ 624 h 6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80" h="624">
                <a:moveTo>
                  <a:pt x="0" y="576"/>
                </a:moveTo>
                <a:lnTo>
                  <a:pt x="0" y="0"/>
                </a:lnTo>
                <a:lnTo>
                  <a:pt x="480" y="0"/>
                </a:lnTo>
                <a:lnTo>
                  <a:pt x="480" y="240"/>
                </a:lnTo>
                <a:lnTo>
                  <a:pt x="240" y="240"/>
                </a:lnTo>
                <a:lnTo>
                  <a:pt x="240" y="624"/>
                </a:lnTo>
                <a:lnTo>
                  <a:pt x="0" y="57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80808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69670" name="Rectangle 9"/>
          <p:cNvSpPr>
            <a:spLocks noChangeArrowheads="1"/>
          </p:cNvSpPr>
          <p:nvPr/>
        </p:nvSpPr>
        <p:spPr bwMode="auto">
          <a:xfrm>
            <a:off x="6096000" y="3733800"/>
            <a:ext cx="381000" cy="685800"/>
          </a:xfrm>
          <a:prstGeom prst="rect">
            <a:avLst/>
          </a:prstGeom>
          <a:solidFill>
            <a:schemeClr val="bg1"/>
          </a:solidFill>
          <a:ln w="9525">
            <a:solidFill>
              <a:srgbClr val="08080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sz="1600">
              <a:latin typeface="Lucida Sans Unicode" pitchFamily="34" charset="0"/>
              <a:cs typeface="Arial" pitchFamily="34" charset="0"/>
            </a:endParaRP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3657600" y="2133600"/>
            <a:ext cx="53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6324600" y="4495800"/>
            <a:ext cx="6096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9" name="Freeform 12"/>
          <p:cNvSpPr>
            <a:spLocks/>
          </p:cNvSpPr>
          <p:nvPr/>
        </p:nvSpPr>
        <p:spPr bwMode="auto">
          <a:xfrm>
            <a:off x="4572000" y="4572000"/>
            <a:ext cx="381000" cy="609600"/>
          </a:xfrm>
          <a:custGeom>
            <a:avLst/>
            <a:gdLst>
              <a:gd name="T0" fmla="*/ 0 w 240"/>
              <a:gd name="T1" fmla="*/ 0 h 384"/>
              <a:gd name="T2" fmla="*/ 2147483647 w 240"/>
              <a:gd name="T3" fmla="*/ 0 h 384"/>
              <a:gd name="T4" fmla="*/ 2147483647 w 240"/>
              <a:gd name="T5" fmla="*/ 2147483647 h 384"/>
              <a:gd name="T6" fmla="*/ 0 60000 65536"/>
              <a:gd name="T7" fmla="*/ 0 60000 65536"/>
              <a:gd name="T8" fmla="*/ 0 60000 65536"/>
              <a:gd name="T9" fmla="*/ 0 w 240"/>
              <a:gd name="T10" fmla="*/ 0 h 384"/>
              <a:gd name="T11" fmla="*/ 240 w 240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" h="384">
                <a:moveTo>
                  <a:pt x="0" y="0"/>
                </a:moveTo>
                <a:lnTo>
                  <a:pt x="240" y="0"/>
                </a:lnTo>
                <a:lnTo>
                  <a:pt x="240" y="384"/>
                </a:ln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0" name="Freeform 13"/>
          <p:cNvSpPr>
            <a:spLocks/>
          </p:cNvSpPr>
          <p:nvPr/>
        </p:nvSpPr>
        <p:spPr bwMode="auto">
          <a:xfrm flipH="1">
            <a:off x="2209800" y="4648200"/>
            <a:ext cx="1219200" cy="609600"/>
          </a:xfrm>
          <a:custGeom>
            <a:avLst/>
            <a:gdLst>
              <a:gd name="T0" fmla="*/ 0 w 240"/>
              <a:gd name="T1" fmla="*/ 0 h 384"/>
              <a:gd name="T2" fmla="*/ 2147483647 w 240"/>
              <a:gd name="T3" fmla="*/ 0 h 384"/>
              <a:gd name="T4" fmla="*/ 2147483647 w 240"/>
              <a:gd name="T5" fmla="*/ 2147483647 h 384"/>
              <a:gd name="T6" fmla="*/ 0 60000 65536"/>
              <a:gd name="T7" fmla="*/ 0 60000 65536"/>
              <a:gd name="T8" fmla="*/ 0 60000 65536"/>
              <a:gd name="T9" fmla="*/ 0 w 240"/>
              <a:gd name="T10" fmla="*/ 0 h 384"/>
              <a:gd name="T11" fmla="*/ 240 w 240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" h="384">
                <a:moveTo>
                  <a:pt x="0" y="0"/>
                </a:moveTo>
                <a:lnTo>
                  <a:pt x="240" y="0"/>
                </a:lnTo>
                <a:lnTo>
                  <a:pt x="240" y="384"/>
                </a:ln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7924800" y="3408363"/>
            <a:ext cx="53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69676" name="Line 15"/>
          <p:cNvSpPr>
            <a:spLocks noChangeShapeType="1"/>
          </p:cNvSpPr>
          <p:nvPr/>
        </p:nvSpPr>
        <p:spPr bwMode="auto">
          <a:xfrm>
            <a:off x="457200" y="3429000"/>
            <a:ext cx="53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2514600" y="3276600"/>
            <a:ext cx="3082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Lucida Sans Unicode" pitchFamily="34" charset="0"/>
                <a:cs typeface="Arial" pitchFamily="34" charset="0"/>
              </a:rPr>
              <a:t>Perda no valor do ativo&gt; 45%</a:t>
            </a: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990600" y="5257800"/>
            <a:ext cx="23971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latin typeface="Arial" pitchFamily="34" charset="0"/>
                <a:cs typeface="Arial" pitchFamily="34" charset="0"/>
              </a:rPr>
              <a:t>10% em boas condições</a:t>
            </a:r>
            <a:br>
              <a:rPr lang="en-US" sz="1600">
                <a:latin typeface="Arial" pitchFamily="34" charset="0"/>
                <a:cs typeface="Arial" pitchFamily="34" charset="0"/>
              </a:rPr>
            </a:br>
            <a:r>
              <a:rPr lang="en-US" sz="1600">
                <a:latin typeface="Arial" pitchFamily="34" charset="0"/>
                <a:cs typeface="Arial" pitchFamily="34" charset="0"/>
              </a:rPr>
              <a:t>(retoques)</a:t>
            </a:r>
          </a:p>
          <a:p>
            <a:pPr algn="ctr"/>
            <a:r>
              <a:rPr lang="en-US" sz="1600">
                <a:latin typeface="Arial" pitchFamily="34" charset="0"/>
                <a:cs typeface="Arial" pitchFamily="34" charset="0"/>
              </a:rPr>
              <a:t>Valor recuperado $75</a:t>
            </a: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3657600" y="5105400"/>
            <a:ext cx="18288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latin typeface="Arial" pitchFamily="34" charset="0"/>
                <a:cs typeface="Arial" pitchFamily="34" charset="0"/>
              </a:rPr>
              <a:t>45% danificados</a:t>
            </a:r>
            <a:br>
              <a:rPr lang="en-US" sz="1600">
                <a:latin typeface="Arial" pitchFamily="34" charset="0"/>
                <a:cs typeface="Arial" pitchFamily="34" charset="0"/>
              </a:rPr>
            </a:br>
            <a:r>
              <a:rPr lang="en-US" sz="1600">
                <a:latin typeface="Arial" pitchFamily="34" charset="0"/>
                <a:cs typeface="Arial" pitchFamily="34" charset="0"/>
              </a:rPr>
              <a:t>(remanufatura)</a:t>
            </a:r>
          </a:p>
          <a:p>
            <a:pPr algn="ctr"/>
            <a:r>
              <a:rPr lang="en-US" sz="1600">
                <a:latin typeface="Arial" pitchFamily="34" charset="0"/>
                <a:cs typeface="Arial" pitchFamily="34" charset="0"/>
              </a:rPr>
              <a:t>Valor recuperado $250</a:t>
            </a: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5715000" y="4953000"/>
            <a:ext cx="31242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latin typeface="Arial" pitchFamily="34" charset="0"/>
                <a:cs typeface="Arial" pitchFamily="34" charset="0"/>
              </a:rPr>
              <a:t>10% irrecuperáveis (recuperação de componentes)</a:t>
            </a:r>
          </a:p>
          <a:p>
            <a:pPr algn="ctr"/>
            <a:r>
              <a:rPr lang="en-US" sz="1600">
                <a:latin typeface="Arial" pitchFamily="34" charset="0"/>
                <a:cs typeface="Arial" pitchFamily="34" charset="0"/>
              </a:rPr>
              <a:t>Valor recuperado $20</a:t>
            </a: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6934200" y="2286000"/>
            <a:ext cx="19812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latin typeface="Arial" pitchFamily="34" charset="0"/>
                <a:cs typeface="Arial" pitchFamily="34" charset="0"/>
              </a:rPr>
              <a:t>15% viram refugo</a:t>
            </a:r>
            <a:br>
              <a:rPr lang="en-US" sz="1600">
                <a:latin typeface="Arial" pitchFamily="34" charset="0"/>
                <a:cs typeface="Arial" pitchFamily="34" charset="0"/>
              </a:rPr>
            </a:br>
            <a:r>
              <a:rPr lang="en-US" sz="1600">
                <a:latin typeface="Arial" pitchFamily="34" charset="0"/>
                <a:cs typeface="Arial" pitchFamily="34" charset="0"/>
              </a:rPr>
              <a:t> Valor recuperado</a:t>
            </a:r>
            <a:r>
              <a:rPr lang="en-US" sz="1200">
                <a:latin typeface="Arial" pitchFamily="34" charset="0"/>
                <a:cs typeface="Arial" pitchFamily="34" charset="0"/>
              </a:rPr>
              <a:t> </a:t>
            </a:r>
            <a:r>
              <a:rPr lang="en-US" sz="1600">
                <a:latin typeface="Arial" pitchFamily="34" charset="0"/>
                <a:cs typeface="Arial" pitchFamily="34" charset="0"/>
              </a:rPr>
              <a:t>$0</a:t>
            </a:r>
          </a:p>
        </p:txBody>
      </p:sp>
      <p:sp>
        <p:nvSpPr>
          <p:cNvPr id="369682" name="Text Box 22"/>
          <p:cNvSpPr txBox="1">
            <a:spLocks noChangeArrowheads="1"/>
          </p:cNvSpPr>
          <p:nvPr/>
        </p:nvSpPr>
        <p:spPr bwMode="auto">
          <a:xfrm>
            <a:off x="0" y="3513138"/>
            <a:ext cx="12954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latin typeface="Arial" pitchFamily="34" charset="0"/>
                <a:cs typeface="Arial" pitchFamily="34" charset="0"/>
              </a:rPr>
              <a:t>Fluxo de devoluções</a:t>
            </a:r>
          </a:p>
          <a:p>
            <a:pPr algn="ctr"/>
            <a:r>
              <a:rPr lang="en-US" sz="1600">
                <a:latin typeface="Arial" pitchFamily="34" charset="0"/>
                <a:cs typeface="Arial" pitchFamily="34" charset="0"/>
              </a:rPr>
              <a:t>Valor original $1.000</a:t>
            </a:r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4343400" y="1219200"/>
            <a:ext cx="18288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latin typeface="Arial" pitchFamily="34" charset="0"/>
                <a:cs typeface="Arial" pitchFamily="34" charset="0"/>
              </a:rPr>
              <a:t>20% intactos</a:t>
            </a:r>
            <a:br>
              <a:rPr lang="en-US" sz="1600">
                <a:latin typeface="Arial" pitchFamily="34" charset="0"/>
                <a:cs typeface="Arial" pitchFamily="34" charset="0"/>
              </a:rPr>
            </a:br>
            <a:r>
              <a:rPr lang="en-US" sz="1600">
                <a:latin typeface="Arial" pitchFamily="34" charset="0"/>
                <a:cs typeface="Arial" pitchFamily="34" charset="0"/>
              </a:rPr>
              <a:t>(re-estocagem)</a:t>
            </a:r>
          </a:p>
          <a:p>
            <a:pPr algn="ctr"/>
            <a:r>
              <a:rPr lang="en-US" sz="1600">
                <a:latin typeface="Arial" pitchFamily="34" charset="0"/>
                <a:cs typeface="Arial" pitchFamily="34" charset="0"/>
              </a:rPr>
              <a:t>Valor recuperado $190</a:t>
            </a:r>
          </a:p>
        </p:txBody>
      </p:sp>
      <p:sp>
        <p:nvSpPr>
          <p:cNvPr id="369686" name="Text Box 1046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>
                <a:latin typeface="Arial" pitchFamily="34" charset="0"/>
              </a:rPr>
              <a:t>Perda de valor em cadeias reversas – retornos comerciais</a:t>
            </a:r>
            <a:endParaRPr lang="pt-PT">
              <a:latin typeface="Arial" pitchFamily="34" charset="0"/>
            </a:endParaRPr>
          </a:p>
        </p:txBody>
      </p:sp>
      <p:sp>
        <p:nvSpPr>
          <p:cNvPr id="369687" name="Text Box 1047"/>
          <p:cNvSpPr txBox="1">
            <a:spLocks noChangeArrowheads="1"/>
          </p:cNvSpPr>
          <p:nvPr/>
        </p:nvSpPr>
        <p:spPr bwMode="auto">
          <a:xfrm>
            <a:off x="0" y="53340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>
                <a:latin typeface="Arial" pitchFamily="34" charset="0"/>
              </a:rPr>
              <a:t>(agregar os custos referentes aos fluxos reversos)</a:t>
            </a:r>
            <a:endParaRPr lang="pt-PT" sz="1800">
              <a:latin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685800" y="6400800"/>
            <a:ext cx="8229600" cy="3349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/>
            <a:r>
              <a:rPr lang="en-US" sz="1600">
                <a:latin typeface="Arial" pitchFamily="34" charset="0"/>
                <a:cs typeface="Arial" pitchFamily="34" charset="0"/>
              </a:rPr>
              <a:t>(Correa, 2010)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utoUpdateAnimBg="0"/>
      <p:bldP spid="14" grpId="0" autoUpdateAnimBg="0"/>
      <p:bldP spid="15" grpId="0" autoUpdateAnimBg="0"/>
      <p:bldP spid="16" grpId="0" autoUpdateAnimBg="0"/>
      <p:bldP spid="17" grpId="0" autoUpdateAnimBg="0"/>
      <p:bldP spid="19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Line 4"/>
          <p:cNvSpPr>
            <a:spLocks noChangeShapeType="1"/>
          </p:cNvSpPr>
          <p:nvPr/>
        </p:nvSpPr>
        <p:spPr bwMode="auto">
          <a:xfrm flipV="1">
            <a:off x="1295400" y="2128838"/>
            <a:ext cx="0" cy="373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71715" name="Line 5"/>
          <p:cNvSpPr>
            <a:spLocks noChangeShapeType="1"/>
          </p:cNvSpPr>
          <p:nvPr/>
        </p:nvSpPr>
        <p:spPr bwMode="auto">
          <a:xfrm>
            <a:off x="1295400" y="5862638"/>
            <a:ext cx="685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71716" name="Line 6"/>
          <p:cNvSpPr>
            <a:spLocks noChangeShapeType="1"/>
          </p:cNvSpPr>
          <p:nvPr/>
        </p:nvSpPr>
        <p:spPr bwMode="auto">
          <a:xfrm>
            <a:off x="1905000" y="2357438"/>
            <a:ext cx="388620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71717" name="Line 7"/>
          <p:cNvSpPr>
            <a:spLocks noChangeShapeType="1"/>
          </p:cNvSpPr>
          <p:nvPr/>
        </p:nvSpPr>
        <p:spPr bwMode="auto">
          <a:xfrm>
            <a:off x="6477000" y="4795838"/>
            <a:ext cx="1447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71718" name="Line 9"/>
          <p:cNvSpPr>
            <a:spLocks noChangeShapeType="1"/>
          </p:cNvSpPr>
          <p:nvPr/>
        </p:nvSpPr>
        <p:spPr bwMode="auto">
          <a:xfrm>
            <a:off x="5791200" y="3729038"/>
            <a:ext cx="685800" cy="10668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71719" name="Line 10"/>
          <p:cNvSpPr>
            <a:spLocks noChangeShapeType="1"/>
          </p:cNvSpPr>
          <p:nvPr/>
        </p:nvSpPr>
        <p:spPr bwMode="auto">
          <a:xfrm>
            <a:off x="3200400" y="4414838"/>
            <a:ext cx="25908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71720" name="Text Box 11"/>
          <p:cNvSpPr txBox="1">
            <a:spLocks noChangeArrowheads="1"/>
          </p:cNvSpPr>
          <p:nvPr/>
        </p:nvSpPr>
        <p:spPr bwMode="auto">
          <a:xfrm>
            <a:off x="1371600" y="2081213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080808"/>
                </a:solidFill>
                <a:latin typeface="Lucida Sans Unicode" pitchFamily="34" charset="0"/>
                <a:cs typeface="Arial" pitchFamily="34" charset="0"/>
              </a:rPr>
              <a:t>Produto novo</a:t>
            </a:r>
          </a:p>
        </p:txBody>
      </p:sp>
      <p:sp>
        <p:nvSpPr>
          <p:cNvPr id="371721" name="Text Box 12"/>
          <p:cNvSpPr txBox="1">
            <a:spLocks noChangeArrowheads="1"/>
          </p:cNvSpPr>
          <p:nvPr/>
        </p:nvSpPr>
        <p:spPr bwMode="auto">
          <a:xfrm>
            <a:off x="7620000" y="5862638"/>
            <a:ext cx="819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Lucida Sans Unicode" pitchFamily="34" charset="0"/>
                <a:cs typeface="Arial" pitchFamily="34" charset="0"/>
              </a:rPr>
              <a:t>Tempo</a:t>
            </a:r>
          </a:p>
        </p:txBody>
      </p:sp>
      <p:sp>
        <p:nvSpPr>
          <p:cNvPr id="371722" name="Line 13"/>
          <p:cNvSpPr>
            <a:spLocks noChangeShapeType="1"/>
          </p:cNvSpPr>
          <p:nvPr/>
        </p:nvSpPr>
        <p:spPr bwMode="auto">
          <a:xfrm>
            <a:off x="1905000" y="2509838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71723" name="Line 14"/>
          <p:cNvSpPr>
            <a:spLocks noChangeShapeType="1"/>
          </p:cNvSpPr>
          <p:nvPr/>
        </p:nvSpPr>
        <p:spPr bwMode="auto">
          <a:xfrm>
            <a:off x="5791200" y="3805238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71724" name="Text Box 15"/>
          <p:cNvSpPr txBox="1">
            <a:spLocks noChangeArrowheads="1"/>
          </p:cNvSpPr>
          <p:nvPr/>
        </p:nvSpPr>
        <p:spPr bwMode="auto">
          <a:xfrm>
            <a:off x="1411288" y="5862638"/>
            <a:ext cx="1079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Lucida Sans Unicode" pitchFamily="34" charset="0"/>
                <a:cs typeface="Arial" pitchFamily="34" charset="0"/>
              </a:rPr>
              <a:t>Lançamento</a:t>
            </a:r>
          </a:p>
        </p:txBody>
      </p:sp>
      <p:sp>
        <p:nvSpPr>
          <p:cNvPr id="371725" name="Text Box 16"/>
          <p:cNvSpPr txBox="1">
            <a:spLocks noChangeArrowheads="1"/>
          </p:cNvSpPr>
          <p:nvPr/>
        </p:nvSpPr>
        <p:spPr bwMode="auto">
          <a:xfrm>
            <a:off x="5181600" y="5862638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latin typeface="Lucida Sans Unicode" pitchFamily="34" charset="0"/>
                <a:cs typeface="Arial" pitchFamily="34" charset="0"/>
              </a:rPr>
              <a:t>Descontinuação do produto</a:t>
            </a:r>
          </a:p>
        </p:txBody>
      </p:sp>
      <p:sp>
        <p:nvSpPr>
          <p:cNvPr id="371726" name="Line 18"/>
          <p:cNvSpPr>
            <a:spLocks noChangeShapeType="1"/>
          </p:cNvSpPr>
          <p:nvPr/>
        </p:nvSpPr>
        <p:spPr bwMode="auto">
          <a:xfrm>
            <a:off x="3200400" y="4414838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71727" name="Line 20"/>
          <p:cNvSpPr>
            <a:spLocks noChangeShapeType="1"/>
          </p:cNvSpPr>
          <p:nvPr/>
        </p:nvSpPr>
        <p:spPr bwMode="auto">
          <a:xfrm>
            <a:off x="3200400" y="2814638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71728" name="Text Box 23"/>
          <p:cNvSpPr txBox="1">
            <a:spLocks noChangeArrowheads="1"/>
          </p:cNvSpPr>
          <p:nvPr/>
        </p:nvSpPr>
        <p:spPr bwMode="auto">
          <a:xfrm>
            <a:off x="3276600" y="2357438"/>
            <a:ext cx="1387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latin typeface="Lucida Sans Unicode" pitchFamily="34" charset="0"/>
                <a:cs typeface="Arial" pitchFamily="34" charset="0"/>
              </a:rPr>
              <a:t>Demora de re-estocagem</a:t>
            </a:r>
            <a:endParaRPr lang="el-GR" sz="1200">
              <a:latin typeface="Lucida Sans Unicode" pitchFamily="34" charset="0"/>
              <a:cs typeface="Arial" pitchFamily="34" charset="0"/>
            </a:endParaRPr>
          </a:p>
        </p:txBody>
      </p:sp>
      <p:sp>
        <p:nvSpPr>
          <p:cNvPr id="371729" name="Text Box 24"/>
          <p:cNvSpPr txBox="1">
            <a:spLocks noChangeArrowheads="1"/>
          </p:cNvSpPr>
          <p:nvPr/>
        </p:nvSpPr>
        <p:spPr bwMode="auto">
          <a:xfrm>
            <a:off x="4724400" y="2667000"/>
            <a:ext cx="10461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latin typeface="Lucida Sans Unicode" pitchFamily="34" charset="0"/>
                <a:cs typeface="Arial" pitchFamily="34" charset="0"/>
              </a:rPr>
              <a:t>$ </a:t>
            </a:r>
          </a:p>
          <a:p>
            <a:pPr algn="ctr"/>
            <a:r>
              <a:rPr lang="en-US" sz="1200">
                <a:latin typeface="Lucida Sans Unicode" pitchFamily="34" charset="0"/>
                <a:cs typeface="Arial" pitchFamily="34" charset="0"/>
              </a:rPr>
              <a:t>Custo da demora</a:t>
            </a:r>
          </a:p>
        </p:txBody>
      </p:sp>
      <p:sp>
        <p:nvSpPr>
          <p:cNvPr id="371730" name="Text Box 25"/>
          <p:cNvSpPr txBox="1">
            <a:spLocks noChangeArrowheads="1"/>
          </p:cNvSpPr>
          <p:nvPr/>
        </p:nvSpPr>
        <p:spPr bwMode="auto">
          <a:xfrm>
            <a:off x="4419600" y="3424238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latin typeface="Lucida Sans Unicode" pitchFamily="34" charset="0"/>
                <a:cs typeface="Arial" pitchFamily="34" charset="0"/>
              </a:rPr>
              <a:t>Volta a prateleira</a:t>
            </a:r>
          </a:p>
        </p:txBody>
      </p:sp>
      <p:sp>
        <p:nvSpPr>
          <p:cNvPr id="371731" name="Text Box 26"/>
          <p:cNvSpPr txBox="1">
            <a:spLocks noChangeArrowheads="1"/>
          </p:cNvSpPr>
          <p:nvPr/>
        </p:nvSpPr>
        <p:spPr bwMode="auto">
          <a:xfrm>
            <a:off x="2479675" y="1900238"/>
            <a:ext cx="10255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>
                <a:latin typeface="Lucida Sans Unicode" pitchFamily="34" charset="0"/>
                <a:cs typeface="Arial" pitchFamily="34" charset="0"/>
              </a:rPr>
              <a:t>Devolução</a:t>
            </a:r>
          </a:p>
        </p:txBody>
      </p:sp>
      <p:sp>
        <p:nvSpPr>
          <p:cNvPr id="371732" name="Text Box 27"/>
          <p:cNvSpPr txBox="1">
            <a:spLocks noChangeArrowheads="1"/>
          </p:cNvSpPr>
          <p:nvPr/>
        </p:nvSpPr>
        <p:spPr bwMode="auto">
          <a:xfrm rot="1162555">
            <a:off x="3554413" y="4937125"/>
            <a:ext cx="2301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Lucida Sans Unicode" pitchFamily="34" charset="0"/>
                <a:cs typeface="Arial" pitchFamily="34" charset="0"/>
              </a:rPr>
              <a:t>Valor depois da re-manufatura</a:t>
            </a:r>
          </a:p>
        </p:txBody>
      </p:sp>
      <p:sp>
        <p:nvSpPr>
          <p:cNvPr id="25" name="Freeform 28"/>
          <p:cNvSpPr>
            <a:spLocks/>
          </p:cNvSpPr>
          <p:nvPr/>
        </p:nvSpPr>
        <p:spPr bwMode="auto">
          <a:xfrm>
            <a:off x="5029200" y="2209800"/>
            <a:ext cx="901700" cy="1981200"/>
          </a:xfrm>
          <a:custGeom>
            <a:avLst/>
            <a:gdLst>
              <a:gd name="T0" fmla="*/ 2147483647 w 568"/>
              <a:gd name="T1" fmla="*/ 0 h 1248"/>
              <a:gd name="T2" fmla="*/ 2147483647 w 568"/>
              <a:gd name="T3" fmla="*/ 2147483647 h 1248"/>
              <a:gd name="T4" fmla="*/ 0 w 568"/>
              <a:gd name="T5" fmla="*/ 2147483647 h 1248"/>
              <a:gd name="T6" fmla="*/ 0 60000 65536"/>
              <a:gd name="T7" fmla="*/ 0 60000 65536"/>
              <a:gd name="T8" fmla="*/ 0 60000 65536"/>
              <a:gd name="T9" fmla="*/ 0 w 568"/>
              <a:gd name="T10" fmla="*/ 0 h 1248"/>
              <a:gd name="T11" fmla="*/ 568 w 568"/>
              <a:gd name="T12" fmla="*/ 1248 h 1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8" h="1248">
                <a:moveTo>
                  <a:pt x="528" y="0"/>
                </a:moveTo>
                <a:cubicBezTo>
                  <a:pt x="548" y="256"/>
                  <a:pt x="568" y="512"/>
                  <a:pt x="480" y="720"/>
                </a:cubicBezTo>
                <a:cubicBezTo>
                  <a:pt x="392" y="928"/>
                  <a:pt x="196" y="1088"/>
                  <a:pt x="0" y="1248"/>
                </a:cubicBezTo>
              </a:path>
            </a:pathLst>
          </a:custGeom>
          <a:noFill/>
          <a:ln w="9525">
            <a:solidFill>
              <a:srgbClr val="080808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4708525" y="1371600"/>
            <a:ext cx="39020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Taxa mais baixa (curva menos inclinada) ou mais alta (mais inclinada) de perda de valor no tempo</a:t>
            </a:r>
          </a:p>
        </p:txBody>
      </p:sp>
      <p:sp>
        <p:nvSpPr>
          <p:cNvPr id="371735" name="Text Box 11"/>
          <p:cNvSpPr txBox="1">
            <a:spLocks noChangeArrowheads="1"/>
          </p:cNvSpPr>
          <p:nvPr/>
        </p:nvSpPr>
        <p:spPr bwMode="auto">
          <a:xfrm rot="-5400000">
            <a:off x="243681" y="3636169"/>
            <a:ext cx="1982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080808"/>
                </a:solidFill>
                <a:latin typeface="Lucida Sans Unicode" pitchFamily="34" charset="0"/>
                <a:cs typeface="Arial" pitchFamily="34" charset="0"/>
              </a:rPr>
              <a:t>Valor do produto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rot="5400000">
            <a:off x="2400301" y="3614737"/>
            <a:ext cx="1600200" cy="3175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1737" name="Text Box 26"/>
          <p:cNvSpPr txBox="1">
            <a:spLocks noChangeArrowheads="1"/>
          </p:cNvSpPr>
          <p:nvPr/>
        </p:nvSpPr>
        <p:spPr bwMode="auto">
          <a:xfrm>
            <a:off x="2438400" y="4567238"/>
            <a:ext cx="14192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latin typeface="Lucida Sans Unicode" pitchFamily="34" charset="0"/>
                <a:cs typeface="Arial" pitchFamily="34" charset="0"/>
              </a:rPr>
              <a:t>Remanufatura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rot="5400000">
            <a:off x="4572794" y="3123406"/>
            <a:ext cx="609600" cy="1588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4572794" y="4718844"/>
            <a:ext cx="609600" cy="1588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1740" name="Text Box 24"/>
          <p:cNvSpPr txBox="1">
            <a:spLocks noChangeArrowheads="1"/>
          </p:cNvSpPr>
          <p:nvPr/>
        </p:nvSpPr>
        <p:spPr bwMode="auto">
          <a:xfrm>
            <a:off x="4800600" y="4495800"/>
            <a:ext cx="10461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latin typeface="Lucida Sans Unicode" pitchFamily="34" charset="0"/>
                <a:cs typeface="Arial" pitchFamily="34" charset="0"/>
              </a:rPr>
              <a:t>$</a:t>
            </a:r>
          </a:p>
          <a:p>
            <a:pPr algn="ctr"/>
            <a:r>
              <a:rPr lang="en-US" sz="1200">
                <a:latin typeface="Lucida Sans Unicode" pitchFamily="34" charset="0"/>
                <a:cs typeface="Arial" pitchFamily="34" charset="0"/>
              </a:rPr>
              <a:t> Custo da demora</a:t>
            </a:r>
          </a:p>
        </p:txBody>
      </p:sp>
      <p:sp>
        <p:nvSpPr>
          <p:cNvPr id="371741" name="Text Box 23"/>
          <p:cNvSpPr txBox="1">
            <a:spLocks noChangeArrowheads="1"/>
          </p:cNvSpPr>
          <p:nvPr/>
        </p:nvSpPr>
        <p:spPr bwMode="auto">
          <a:xfrm>
            <a:off x="3429000" y="3957638"/>
            <a:ext cx="1387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latin typeface="Lucida Sans Unicode" pitchFamily="34" charset="0"/>
                <a:cs typeface="Arial" pitchFamily="34" charset="0"/>
              </a:rPr>
              <a:t>Demora de re-manufatura</a:t>
            </a:r>
            <a:endParaRPr lang="el-GR" sz="1200">
              <a:latin typeface="Lucida Sans Unicode" pitchFamily="34" charset="0"/>
              <a:cs typeface="Arial" pitchFamily="34" charset="0"/>
            </a:endParaRPr>
          </a:p>
        </p:txBody>
      </p:sp>
      <p:cxnSp>
        <p:nvCxnSpPr>
          <p:cNvPr id="41" name="Straight Arrow Connector 40"/>
          <p:cNvCxnSpPr>
            <a:stCxn id="371731" idx="2"/>
          </p:cNvCxnSpPr>
          <p:nvPr/>
        </p:nvCxnSpPr>
        <p:spPr>
          <a:xfrm rot="16200000" flipH="1">
            <a:off x="2806700" y="2360613"/>
            <a:ext cx="560388" cy="1889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1743" name="Text Box 11"/>
          <p:cNvSpPr txBox="1">
            <a:spLocks noChangeArrowheads="1"/>
          </p:cNvSpPr>
          <p:nvPr/>
        </p:nvSpPr>
        <p:spPr bwMode="auto">
          <a:xfrm rot="-5400000">
            <a:off x="2410619" y="3293269"/>
            <a:ext cx="12954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rgbClr val="080808"/>
                </a:solidFill>
                <a:latin typeface="Lucida Sans Unicode" pitchFamily="34" charset="0"/>
                <a:cs typeface="Arial" pitchFamily="34" charset="0"/>
              </a:rPr>
              <a:t>Custos devidos a re-manufatura</a:t>
            </a:r>
          </a:p>
        </p:txBody>
      </p:sp>
      <p:sp>
        <p:nvSpPr>
          <p:cNvPr id="371746" name="Text Box 3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>
                <a:latin typeface="Arial" pitchFamily="34" charset="0"/>
              </a:rPr>
              <a:t>Perda de valor no tempo – produtos devolvidos</a:t>
            </a:r>
            <a:endParaRPr lang="pt-PT" sz="2800">
              <a:latin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685800" y="6400800"/>
            <a:ext cx="8229600" cy="3349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/>
            <a:r>
              <a:rPr lang="en-US" sz="1600">
                <a:latin typeface="Arial" pitchFamily="34" charset="0"/>
                <a:cs typeface="Arial" pitchFamily="34" charset="0"/>
              </a:rPr>
              <a:t>(Correa, 2010)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Content Placeholder 2"/>
          <p:cNvSpPr>
            <a:spLocks noGrp="1"/>
          </p:cNvSpPr>
          <p:nvPr>
            <p:ph idx="4294967295"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marL="365125" indent="-255588" algn="ctr">
              <a:buFontTx/>
              <a:buNone/>
            </a:pPr>
            <a:r>
              <a:rPr lang="pt-BR">
                <a:latin typeface="Arial" pitchFamily="34" charset="0"/>
              </a:rPr>
              <a:t>Centralização e Descentralização: </a:t>
            </a:r>
          </a:p>
          <a:p>
            <a:pPr marL="365125" indent="-255588" algn="ctr">
              <a:buFontTx/>
              <a:buNone/>
            </a:pPr>
            <a:r>
              <a:rPr lang="pt-BR">
                <a:latin typeface="Arial" pitchFamily="34" charset="0"/>
              </a:rPr>
              <a:t>Agilidade x Eficiência </a:t>
            </a:r>
          </a:p>
          <a:p>
            <a:pPr marL="365125" indent="-255588">
              <a:buFontTx/>
              <a:buNone/>
            </a:pPr>
            <a:endParaRPr lang="pt-BR">
              <a:latin typeface="Arial" pitchFamily="34" charset="0"/>
            </a:endParaRPr>
          </a:p>
          <a:p>
            <a:pPr marL="365125" indent="-255588">
              <a:buFontTx/>
              <a:buNone/>
            </a:pPr>
            <a:endParaRPr lang="en-US">
              <a:latin typeface="Arial" pitchFamily="34" charset="0"/>
            </a:endParaRPr>
          </a:p>
          <a:p>
            <a:pPr marL="365125" indent="-255588"/>
            <a:endParaRPr lang="en-US">
              <a:latin typeface="Arial" pitchFamily="34" charset="0"/>
            </a:endParaRPr>
          </a:p>
        </p:txBody>
      </p:sp>
      <p:graphicFrame>
        <p:nvGraphicFramePr>
          <p:cNvPr id="373798" name="Group 1062"/>
          <p:cNvGraphicFramePr>
            <a:graphicFrameLocks noGrp="1"/>
          </p:cNvGraphicFramePr>
          <p:nvPr/>
        </p:nvGraphicFramePr>
        <p:xfrm>
          <a:off x="457200" y="1828800"/>
          <a:ext cx="8534400" cy="4595813"/>
        </p:xfrm>
        <a:graphic>
          <a:graphicData uri="http://schemas.openxmlformats.org/drawingml/2006/table">
            <a:tbl>
              <a:tblPr/>
              <a:tblGrid>
                <a:gridCol w="2967038"/>
                <a:gridCol w="5567362"/>
              </a:tblGrid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Opção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Operação subseqüente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Re-uso direto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Re-estocagem direta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Retoque/ re-embalagem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Limpeza, re-fechamento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Reparo leve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Restauração do produto para ficar funcional novamente, troca ou conserto de componentes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Reparo com troca de módulos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Troca de módulos inteiros, possivelmente por versões mais avançadas ou melhoradas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Re-manufatura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Manufatura de produto novo a partir do produto devolvido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3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Canibalização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Alguns componentes e módulos re-utilizados em outros produtos, outros refugados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Refugo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Destruição, seleção, reciclagem, disposição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3795" name="Text Box 1059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latin typeface="Arial" pitchFamily="34" charset="0"/>
              </a:rPr>
              <a:t>Configuração Logística de Cadeias Reversas</a:t>
            </a:r>
            <a:endParaRPr lang="pt-PT" sz="2800">
              <a:latin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685800" y="6400800"/>
            <a:ext cx="8229600" cy="3349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/>
            <a:r>
              <a:rPr lang="en-US" sz="1600">
                <a:latin typeface="Arial" pitchFamily="34" charset="0"/>
                <a:cs typeface="Arial" pitchFamily="34" charset="0"/>
              </a:rPr>
              <a:t>(Correa, 2010)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ounded Rectangle 75"/>
          <p:cNvSpPr>
            <a:spLocks noChangeArrowheads="1"/>
          </p:cNvSpPr>
          <p:nvPr/>
        </p:nvSpPr>
        <p:spPr bwMode="auto">
          <a:xfrm>
            <a:off x="4572000" y="1752600"/>
            <a:ext cx="4572000" cy="37338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2700" cmpd="thickThin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75" name="Rounded Rectangle 74"/>
          <p:cNvSpPr>
            <a:spLocks noChangeArrowheads="1"/>
          </p:cNvSpPr>
          <p:nvPr/>
        </p:nvSpPr>
        <p:spPr bwMode="auto">
          <a:xfrm>
            <a:off x="0" y="3276600"/>
            <a:ext cx="4572000" cy="37338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2700" cmpd="thickThin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" name="Rectangle 76"/>
          <p:cNvSpPr>
            <a:spLocks noChangeArrowheads="1"/>
          </p:cNvSpPr>
          <p:nvPr/>
        </p:nvSpPr>
        <p:spPr bwMode="auto">
          <a:xfrm>
            <a:off x="1371600" y="1676400"/>
            <a:ext cx="1371600" cy="6461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n-lt"/>
              <a:cs typeface="+mn-cs"/>
            </a:endParaRPr>
          </a:p>
        </p:txBody>
      </p:sp>
      <p:sp>
        <p:nvSpPr>
          <p:cNvPr id="3" name="Rectangle 77"/>
          <p:cNvSpPr>
            <a:spLocks noChangeArrowheads="1"/>
          </p:cNvSpPr>
          <p:nvPr/>
        </p:nvSpPr>
        <p:spPr bwMode="auto">
          <a:xfrm>
            <a:off x="2743200" y="2286000"/>
            <a:ext cx="1447800" cy="685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n-lt"/>
              <a:cs typeface="+mn-cs"/>
            </a:endParaRPr>
          </a:p>
        </p:txBody>
      </p:sp>
      <p:sp>
        <p:nvSpPr>
          <p:cNvPr id="4" name="Rectangle 78"/>
          <p:cNvSpPr>
            <a:spLocks noChangeArrowheads="1"/>
          </p:cNvSpPr>
          <p:nvPr/>
        </p:nvSpPr>
        <p:spPr bwMode="auto">
          <a:xfrm>
            <a:off x="1371600" y="2290763"/>
            <a:ext cx="1371600" cy="685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5" name="Rectangle 79"/>
          <p:cNvSpPr>
            <a:spLocks noChangeArrowheads="1"/>
          </p:cNvSpPr>
          <p:nvPr/>
        </p:nvSpPr>
        <p:spPr bwMode="auto">
          <a:xfrm>
            <a:off x="2743200" y="1644650"/>
            <a:ext cx="1447800" cy="64611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+mn-lt"/>
              <a:cs typeface="+mn-cs"/>
            </a:endParaRPr>
          </a:p>
        </p:txBody>
      </p:sp>
      <p:sp>
        <p:nvSpPr>
          <p:cNvPr id="375816" name="Rectangle 4"/>
          <p:cNvSpPr>
            <a:spLocks noChangeArrowheads="1"/>
          </p:cNvSpPr>
          <p:nvPr/>
        </p:nvSpPr>
        <p:spPr bwMode="auto">
          <a:xfrm>
            <a:off x="1371600" y="1676400"/>
            <a:ext cx="2819400" cy="1331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sz="1600">
              <a:latin typeface="Lucida Sans Unicode" pitchFamily="34" charset="0"/>
              <a:cs typeface="Arial" pitchFamily="34" charset="0"/>
            </a:endParaRPr>
          </a:p>
        </p:txBody>
      </p:sp>
      <p:sp>
        <p:nvSpPr>
          <p:cNvPr id="375817" name="Text Box 7"/>
          <p:cNvSpPr txBox="1">
            <a:spLocks noChangeArrowheads="1"/>
          </p:cNvSpPr>
          <p:nvPr/>
        </p:nvSpPr>
        <p:spPr bwMode="auto">
          <a:xfrm>
            <a:off x="1524000" y="2409825"/>
            <a:ext cx="1343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Lucida Sans Unicode" pitchFamily="34" charset="0"/>
                <a:cs typeface="Arial" pitchFamily="34" charset="0"/>
              </a:rPr>
              <a:t>Inadequado</a:t>
            </a:r>
          </a:p>
        </p:txBody>
      </p:sp>
      <p:sp>
        <p:nvSpPr>
          <p:cNvPr id="375818" name="Text Box 8"/>
          <p:cNvSpPr txBox="1">
            <a:spLocks noChangeArrowheads="1"/>
          </p:cNvSpPr>
          <p:nvPr/>
        </p:nvSpPr>
        <p:spPr bwMode="auto">
          <a:xfrm>
            <a:off x="1447800" y="1828800"/>
            <a:ext cx="1185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Lucida Sans Unicode" pitchFamily="34" charset="0"/>
                <a:cs typeface="Arial" pitchFamily="34" charset="0"/>
              </a:rPr>
              <a:t>Adequado</a:t>
            </a:r>
          </a:p>
        </p:txBody>
      </p:sp>
      <p:sp>
        <p:nvSpPr>
          <p:cNvPr id="375819" name="Text Box 9"/>
          <p:cNvSpPr txBox="1">
            <a:spLocks noChangeArrowheads="1"/>
          </p:cNvSpPr>
          <p:nvPr/>
        </p:nvSpPr>
        <p:spPr bwMode="auto">
          <a:xfrm>
            <a:off x="2859088" y="1800225"/>
            <a:ext cx="1343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Lucida Sans Unicode" pitchFamily="34" charset="0"/>
                <a:cs typeface="Arial" pitchFamily="34" charset="0"/>
              </a:rPr>
              <a:t>Inadequado</a:t>
            </a:r>
          </a:p>
        </p:txBody>
      </p:sp>
      <p:sp>
        <p:nvSpPr>
          <p:cNvPr id="375820" name="Text Box 10"/>
          <p:cNvSpPr txBox="1">
            <a:spLocks noChangeArrowheads="1"/>
          </p:cNvSpPr>
          <p:nvPr/>
        </p:nvSpPr>
        <p:spPr bwMode="auto">
          <a:xfrm>
            <a:off x="2895600" y="2438400"/>
            <a:ext cx="1185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Lucida Sans Unicode" pitchFamily="34" charset="0"/>
                <a:cs typeface="Arial" pitchFamily="34" charset="0"/>
              </a:rPr>
              <a:t>Adequado</a:t>
            </a:r>
          </a:p>
        </p:txBody>
      </p:sp>
      <p:sp>
        <p:nvSpPr>
          <p:cNvPr id="375821" name="Text Box 11"/>
          <p:cNvSpPr txBox="1">
            <a:spLocks noChangeArrowheads="1"/>
          </p:cNvSpPr>
          <p:nvPr/>
        </p:nvSpPr>
        <p:spPr bwMode="auto">
          <a:xfrm>
            <a:off x="-76200" y="1644650"/>
            <a:ext cx="14478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100">
                <a:latin typeface="Lucida Sans Unicode" pitchFamily="34" charset="0"/>
                <a:cs typeface="Arial" pitchFamily="34" charset="0"/>
              </a:rPr>
              <a:t>Produtos com baixa taxa de perda de valor no tempo</a:t>
            </a:r>
          </a:p>
        </p:txBody>
      </p:sp>
      <p:sp>
        <p:nvSpPr>
          <p:cNvPr id="375822" name="Text Box 13"/>
          <p:cNvSpPr txBox="1">
            <a:spLocks noChangeArrowheads="1"/>
          </p:cNvSpPr>
          <p:nvPr/>
        </p:nvSpPr>
        <p:spPr bwMode="auto">
          <a:xfrm>
            <a:off x="1371600" y="1219200"/>
            <a:ext cx="1357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latin typeface="Lucida Sans Unicode" pitchFamily="34" charset="0"/>
                <a:cs typeface="Arial" pitchFamily="34" charset="0"/>
              </a:rPr>
              <a:t>Cadeia reversa</a:t>
            </a:r>
            <a:br>
              <a:rPr lang="en-US" sz="1200">
                <a:latin typeface="Lucida Sans Unicode" pitchFamily="34" charset="0"/>
                <a:cs typeface="Arial" pitchFamily="34" charset="0"/>
              </a:rPr>
            </a:br>
            <a:r>
              <a:rPr lang="en-US" sz="1200">
                <a:latin typeface="Lucida Sans Unicode" pitchFamily="34" charset="0"/>
                <a:cs typeface="Arial" pitchFamily="34" charset="0"/>
              </a:rPr>
              <a:t>eficiente</a:t>
            </a:r>
          </a:p>
        </p:txBody>
      </p:sp>
      <p:sp>
        <p:nvSpPr>
          <p:cNvPr id="375823" name="Text Box 14"/>
          <p:cNvSpPr txBox="1">
            <a:spLocks noChangeArrowheads="1"/>
          </p:cNvSpPr>
          <p:nvPr/>
        </p:nvSpPr>
        <p:spPr bwMode="auto">
          <a:xfrm>
            <a:off x="2743200" y="1066800"/>
            <a:ext cx="140335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latin typeface="Lucida Sans Unicode" pitchFamily="34" charset="0"/>
                <a:cs typeface="Arial" pitchFamily="34" charset="0"/>
              </a:rPr>
              <a:t>Cadeia reversa</a:t>
            </a:r>
            <a:br>
              <a:rPr lang="en-US" sz="1200">
                <a:latin typeface="Lucida Sans Unicode" pitchFamily="34" charset="0"/>
                <a:cs typeface="Arial" pitchFamily="34" charset="0"/>
              </a:rPr>
            </a:br>
            <a:r>
              <a:rPr lang="en-US" sz="1200">
                <a:latin typeface="Lucida Sans Unicode" pitchFamily="34" charset="0"/>
                <a:cs typeface="Arial" pitchFamily="34" charset="0"/>
              </a:rPr>
              <a:t>de resposta rápida</a:t>
            </a:r>
          </a:p>
        </p:txBody>
      </p:sp>
      <p:sp>
        <p:nvSpPr>
          <p:cNvPr id="375824" name="Text Box 15"/>
          <p:cNvSpPr txBox="1">
            <a:spLocks noChangeArrowheads="1"/>
          </p:cNvSpPr>
          <p:nvPr/>
        </p:nvSpPr>
        <p:spPr bwMode="auto">
          <a:xfrm>
            <a:off x="-4763" y="4610100"/>
            <a:ext cx="893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>
                <a:latin typeface="Lucida Sans Unicode" pitchFamily="34" charset="0"/>
                <a:cs typeface="Arial" pitchFamily="34" charset="0"/>
              </a:rPr>
              <a:t>Produto</a:t>
            </a:r>
            <a:br>
              <a:rPr lang="en-US" sz="1200">
                <a:latin typeface="Lucida Sans Unicode" pitchFamily="34" charset="0"/>
                <a:cs typeface="Arial" pitchFamily="34" charset="0"/>
              </a:rPr>
            </a:br>
            <a:r>
              <a:rPr lang="en-US" sz="1200">
                <a:latin typeface="Lucida Sans Unicode" pitchFamily="34" charset="0"/>
                <a:cs typeface="Arial" pitchFamily="34" charset="0"/>
              </a:rPr>
              <a:t>devolvido</a:t>
            </a: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1143000" y="3429000"/>
            <a:ext cx="3048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sz="1200">
              <a:solidFill>
                <a:schemeClr val="bg1"/>
              </a:solidFill>
              <a:latin typeface="Lucida Sans Unicode" pitchFamily="34" charset="0"/>
              <a:cs typeface="Arial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1143000" y="4038600"/>
            <a:ext cx="3048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+mn-lt"/>
              <a:cs typeface="+mn-cs"/>
            </a:endParaRP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1143000" y="4572000"/>
            <a:ext cx="3048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+mn-lt"/>
              <a:cs typeface="+mn-cs"/>
            </a:endParaRP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1143000" y="5105400"/>
            <a:ext cx="3048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+mn-lt"/>
              <a:cs typeface="+mn-cs"/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1143000" y="5638800"/>
            <a:ext cx="3048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+mn-lt"/>
              <a:cs typeface="+mn-cs"/>
            </a:endParaRPr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1143000" y="6172200"/>
            <a:ext cx="3048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+mn-lt"/>
              <a:cs typeface="+mn-cs"/>
            </a:endParaRPr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1752600" y="4343400"/>
            <a:ext cx="1371600" cy="990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pitchFamily="34" charset="0"/>
                <a:cs typeface="Arial" pitchFamily="34" charset="0"/>
              </a:rPr>
              <a:t>Unidade de</a:t>
            </a:r>
            <a:br>
              <a:rPr lang="en-US" sz="1600">
                <a:latin typeface="Arial" pitchFamily="34" charset="0"/>
                <a:cs typeface="Arial" pitchFamily="34" charset="0"/>
              </a:rPr>
            </a:br>
            <a:r>
              <a:rPr lang="en-US" sz="1600">
                <a:latin typeface="Arial" pitchFamily="34" charset="0"/>
                <a:cs typeface="Arial" pitchFamily="34" charset="0"/>
              </a:rPr>
              <a:t>teste e triagem</a:t>
            </a:r>
            <a:br>
              <a:rPr lang="en-US" sz="1600">
                <a:latin typeface="Arial" pitchFamily="34" charset="0"/>
                <a:cs typeface="Arial" pitchFamily="34" charset="0"/>
              </a:rPr>
            </a:br>
            <a:r>
              <a:rPr lang="en-US" sz="1600">
                <a:latin typeface="Arial" pitchFamily="34" charset="0"/>
                <a:cs typeface="Arial" pitchFamily="34" charset="0"/>
              </a:rPr>
              <a:t>centralizada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3429000" y="3810000"/>
            <a:ext cx="9144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  <a:cs typeface="+mn-cs"/>
              </a:rPr>
              <a:t>Re-</a:t>
            </a:r>
            <a:r>
              <a:rPr lang="en-US" sz="1200" dirty="0" err="1">
                <a:latin typeface="+mn-lt"/>
                <a:cs typeface="+mn-cs"/>
              </a:rPr>
              <a:t>uso</a:t>
            </a:r>
            <a:endParaRPr lang="en-US" sz="1200" dirty="0">
              <a:latin typeface="+mn-lt"/>
              <a:cs typeface="+mn-cs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3429000" y="4419600"/>
            <a:ext cx="990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latin typeface="+mn-lt"/>
                <a:cs typeface="+mn-cs"/>
              </a:rPr>
              <a:t>Retoque</a:t>
            </a:r>
            <a:endParaRPr lang="en-US" sz="1200" dirty="0">
              <a:latin typeface="+mn-lt"/>
              <a:cs typeface="+mn-cs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3429000" y="5638800"/>
            <a:ext cx="990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latin typeface="+mn-lt"/>
                <a:cs typeface="+mn-cs"/>
              </a:rPr>
              <a:t>Refugo</a:t>
            </a:r>
            <a:endParaRPr lang="en-US" sz="1200" dirty="0">
              <a:latin typeface="+mn-lt"/>
              <a:cs typeface="+mn-cs"/>
            </a:endParaRPr>
          </a:p>
        </p:txBody>
      </p:sp>
      <p:sp>
        <p:nvSpPr>
          <p:cNvPr id="375835" name="Line 32"/>
          <p:cNvSpPr>
            <a:spLocks noChangeShapeType="1"/>
          </p:cNvSpPr>
          <p:nvPr/>
        </p:nvSpPr>
        <p:spPr bwMode="auto">
          <a:xfrm flipV="1">
            <a:off x="685800" y="3890963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75836" name="Line 33"/>
          <p:cNvSpPr>
            <a:spLocks noChangeShapeType="1"/>
          </p:cNvSpPr>
          <p:nvPr/>
        </p:nvSpPr>
        <p:spPr bwMode="auto">
          <a:xfrm flipV="1">
            <a:off x="762000" y="4652963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75837" name="Line 34"/>
          <p:cNvSpPr>
            <a:spLocks noChangeShapeType="1"/>
          </p:cNvSpPr>
          <p:nvPr/>
        </p:nvSpPr>
        <p:spPr bwMode="auto">
          <a:xfrm>
            <a:off x="762000" y="5110163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75838" name="Line 35"/>
          <p:cNvSpPr>
            <a:spLocks noChangeShapeType="1"/>
          </p:cNvSpPr>
          <p:nvPr/>
        </p:nvSpPr>
        <p:spPr bwMode="auto">
          <a:xfrm>
            <a:off x="685800" y="5338763"/>
            <a:ext cx="304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75839" name="Line 36"/>
          <p:cNvSpPr>
            <a:spLocks noChangeShapeType="1"/>
          </p:cNvSpPr>
          <p:nvPr/>
        </p:nvSpPr>
        <p:spPr bwMode="auto">
          <a:xfrm>
            <a:off x="1524000" y="3890963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75840" name="Line 37"/>
          <p:cNvSpPr>
            <a:spLocks noChangeShapeType="1"/>
          </p:cNvSpPr>
          <p:nvPr/>
        </p:nvSpPr>
        <p:spPr bwMode="auto">
          <a:xfrm>
            <a:off x="1524000" y="4876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75841" name="Line 38"/>
          <p:cNvSpPr>
            <a:spLocks noChangeShapeType="1"/>
          </p:cNvSpPr>
          <p:nvPr/>
        </p:nvSpPr>
        <p:spPr bwMode="auto">
          <a:xfrm flipV="1">
            <a:off x="1524000" y="5491163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75842" name="Line 39"/>
          <p:cNvSpPr>
            <a:spLocks noChangeShapeType="1"/>
          </p:cNvSpPr>
          <p:nvPr/>
        </p:nvSpPr>
        <p:spPr bwMode="auto">
          <a:xfrm flipV="1">
            <a:off x="3048000" y="4043363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75843" name="Line 40"/>
          <p:cNvSpPr>
            <a:spLocks noChangeShapeType="1"/>
          </p:cNvSpPr>
          <p:nvPr/>
        </p:nvSpPr>
        <p:spPr bwMode="auto">
          <a:xfrm>
            <a:off x="3048000" y="5414963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75844" name="Line 41"/>
          <p:cNvSpPr>
            <a:spLocks noChangeShapeType="1"/>
          </p:cNvSpPr>
          <p:nvPr/>
        </p:nvSpPr>
        <p:spPr bwMode="auto">
          <a:xfrm flipV="1">
            <a:off x="3124200" y="4652963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75845" name="Line 42"/>
          <p:cNvSpPr>
            <a:spLocks noChangeShapeType="1"/>
          </p:cNvSpPr>
          <p:nvPr/>
        </p:nvSpPr>
        <p:spPr bwMode="auto">
          <a:xfrm>
            <a:off x="3124200" y="5033963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75846" name="Line 43"/>
          <p:cNvSpPr>
            <a:spLocks noChangeShapeType="1"/>
          </p:cNvSpPr>
          <p:nvPr/>
        </p:nvSpPr>
        <p:spPr bwMode="auto">
          <a:xfrm>
            <a:off x="2590800" y="1985963"/>
            <a:ext cx="1524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75847" name="Line 44"/>
          <p:cNvSpPr>
            <a:spLocks noChangeShapeType="1"/>
          </p:cNvSpPr>
          <p:nvPr/>
        </p:nvSpPr>
        <p:spPr bwMode="auto">
          <a:xfrm>
            <a:off x="3962400" y="2595563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75848" name="Text Box 45"/>
          <p:cNvSpPr txBox="1">
            <a:spLocks noChangeArrowheads="1"/>
          </p:cNvSpPr>
          <p:nvPr/>
        </p:nvSpPr>
        <p:spPr bwMode="auto">
          <a:xfrm>
            <a:off x="1905000" y="3384550"/>
            <a:ext cx="15700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Lucida Sans Unicode" pitchFamily="34" charset="0"/>
                <a:cs typeface="Arial" pitchFamily="34" charset="0"/>
              </a:rPr>
              <a:t>Rede eficiente</a:t>
            </a:r>
          </a:p>
        </p:txBody>
      </p:sp>
      <p:sp>
        <p:nvSpPr>
          <p:cNvPr id="375849" name="Text Box 46"/>
          <p:cNvSpPr txBox="1">
            <a:spLocks noChangeArrowheads="1"/>
          </p:cNvSpPr>
          <p:nvPr/>
        </p:nvSpPr>
        <p:spPr bwMode="auto">
          <a:xfrm>
            <a:off x="6019800" y="1676400"/>
            <a:ext cx="2571750" cy="3365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Lucida Sans Unicode" pitchFamily="34" charset="0"/>
                <a:cs typeface="Arial" pitchFamily="34" charset="0"/>
              </a:rPr>
              <a:t>Rede de resposta rápida</a:t>
            </a:r>
          </a:p>
        </p:txBody>
      </p:sp>
      <p:sp>
        <p:nvSpPr>
          <p:cNvPr id="45" name="Rectangle 48"/>
          <p:cNvSpPr>
            <a:spLocks noChangeArrowheads="1"/>
          </p:cNvSpPr>
          <p:nvPr/>
        </p:nvSpPr>
        <p:spPr bwMode="auto">
          <a:xfrm>
            <a:off x="5638800" y="2057400"/>
            <a:ext cx="3048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+mn-lt"/>
              <a:cs typeface="+mn-cs"/>
            </a:endParaRPr>
          </a:p>
        </p:txBody>
      </p:sp>
      <p:sp>
        <p:nvSpPr>
          <p:cNvPr id="46" name="Rectangle 49"/>
          <p:cNvSpPr>
            <a:spLocks noChangeArrowheads="1"/>
          </p:cNvSpPr>
          <p:nvPr/>
        </p:nvSpPr>
        <p:spPr bwMode="auto">
          <a:xfrm>
            <a:off x="5638800" y="2590800"/>
            <a:ext cx="3048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+mn-lt"/>
              <a:cs typeface="+mn-cs"/>
            </a:endParaRPr>
          </a:p>
        </p:txBody>
      </p:sp>
      <p:sp>
        <p:nvSpPr>
          <p:cNvPr id="47" name="Rectangle 50"/>
          <p:cNvSpPr>
            <a:spLocks noChangeArrowheads="1"/>
          </p:cNvSpPr>
          <p:nvPr/>
        </p:nvSpPr>
        <p:spPr bwMode="auto">
          <a:xfrm>
            <a:off x="5638800" y="3124200"/>
            <a:ext cx="3048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+mn-lt"/>
              <a:cs typeface="+mn-cs"/>
            </a:endParaRPr>
          </a:p>
        </p:txBody>
      </p:sp>
      <p:sp>
        <p:nvSpPr>
          <p:cNvPr id="48" name="Rectangle 51"/>
          <p:cNvSpPr>
            <a:spLocks noChangeArrowheads="1"/>
          </p:cNvSpPr>
          <p:nvPr/>
        </p:nvSpPr>
        <p:spPr bwMode="auto">
          <a:xfrm>
            <a:off x="5638800" y="3657600"/>
            <a:ext cx="3048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+mn-lt"/>
              <a:cs typeface="+mn-cs"/>
            </a:endParaRPr>
          </a:p>
        </p:txBody>
      </p:sp>
      <p:sp>
        <p:nvSpPr>
          <p:cNvPr id="49" name="Rectangle 52"/>
          <p:cNvSpPr>
            <a:spLocks noChangeArrowheads="1"/>
          </p:cNvSpPr>
          <p:nvPr/>
        </p:nvSpPr>
        <p:spPr bwMode="auto">
          <a:xfrm>
            <a:off x="5638800" y="4191000"/>
            <a:ext cx="3048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+mn-lt"/>
              <a:cs typeface="+mn-cs"/>
            </a:endParaRPr>
          </a:p>
        </p:txBody>
      </p:sp>
      <p:sp>
        <p:nvSpPr>
          <p:cNvPr id="50" name="Rectangle 53"/>
          <p:cNvSpPr>
            <a:spLocks noChangeArrowheads="1"/>
          </p:cNvSpPr>
          <p:nvPr/>
        </p:nvSpPr>
        <p:spPr bwMode="auto">
          <a:xfrm>
            <a:off x="5638800" y="4724400"/>
            <a:ext cx="3048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+mn-lt"/>
              <a:cs typeface="+mn-cs"/>
            </a:endParaRPr>
          </a:p>
        </p:txBody>
      </p:sp>
      <p:sp>
        <p:nvSpPr>
          <p:cNvPr id="51" name="Rectangle 54"/>
          <p:cNvSpPr>
            <a:spLocks noChangeArrowheads="1"/>
          </p:cNvSpPr>
          <p:nvPr/>
        </p:nvSpPr>
        <p:spPr bwMode="auto">
          <a:xfrm>
            <a:off x="6400800" y="2971800"/>
            <a:ext cx="1143000" cy="762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latin typeface="Lucida Sans Unicode" pitchFamily="34" charset="0"/>
                <a:cs typeface="Arial" pitchFamily="34" charset="0"/>
              </a:rPr>
              <a:t>Unidade de </a:t>
            </a:r>
          </a:p>
          <a:p>
            <a:pPr algn="ctr"/>
            <a:r>
              <a:rPr lang="en-US" sz="1200">
                <a:latin typeface="Lucida Sans Unicode" pitchFamily="34" charset="0"/>
                <a:cs typeface="Arial" pitchFamily="34" charset="0"/>
              </a:rPr>
              <a:t>Teste e triagem</a:t>
            </a:r>
          </a:p>
          <a:p>
            <a:pPr algn="ctr"/>
            <a:r>
              <a:rPr lang="en-US" sz="1200">
                <a:latin typeface="Lucida Sans Unicode" pitchFamily="34" charset="0"/>
                <a:cs typeface="Arial" pitchFamily="34" charset="0"/>
              </a:rPr>
              <a:t>detalhada</a:t>
            </a:r>
          </a:p>
        </p:txBody>
      </p:sp>
      <p:sp>
        <p:nvSpPr>
          <p:cNvPr id="52" name="Rectangle 56"/>
          <p:cNvSpPr>
            <a:spLocks noChangeArrowheads="1"/>
          </p:cNvSpPr>
          <p:nvPr/>
        </p:nvSpPr>
        <p:spPr bwMode="auto">
          <a:xfrm>
            <a:off x="8001000" y="2590800"/>
            <a:ext cx="990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latin typeface="+mn-lt"/>
                <a:cs typeface="+mn-cs"/>
              </a:rPr>
              <a:t>Reparo</a:t>
            </a:r>
            <a:r>
              <a:rPr lang="en-US" sz="1200" dirty="0">
                <a:latin typeface="+mn-lt"/>
                <a:cs typeface="+mn-cs"/>
              </a:rPr>
              <a:t> </a:t>
            </a:r>
            <a:r>
              <a:rPr lang="en-US" sz="1200" dirty="0" err="1">
                <a:latin typeface="+mn-lt"/>
                <a:cs typeface="+mn-cs"/>
              </a:rPr>
              <a:t>leve</a:t>
            </a:r>
            <a:endParaRPr lang="en-US" sz="1200" dirty="0">
              <a:latin typeface="+mn-lt"/>
              <a:cs typeface="+mn-cs"/>
            </a:endParaRPr>
          </a:p>
        </p:txBody>
      </p:sp>
      <p:sp>
        <p:nvSpPr>
          <p:cNvPr id="53" name="Rectangle 57"/>
          <p:cNvSpPr>
            <a:spLocks noChangeArrowheads="1"/>
          </p:cNvSpPr>
          <p:nvPr/>
        </p:nvSpPr>
        <p:spPr bwMode="auto">
          <a:xfrm>
            <a:off x="8001000" y="3238500"/>
            <a:ext cx="990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latin typeface="+mn-lt"/>
                <a:cs typeface="+mn-cs"/>
              </a:rPr>
              <a:t>Reparo</a:t>
            </a:r>
            <a:r>
              <a:rPr lang="en-US" sz="1200" dirty="0">
                <a:latin typeface="+mn-lt"/>
                <a:cs typeface="+mn-cs"/>
              </a:rPr>
              <a:t> 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latin typeface="+mn-lt"/>
                <a:cs typeface="+mn-cs"/>
              </a:rPr>
              <a:t>troca</a:t>
            </a:r>
            <a:endParaRPr lang="en-US" sz="1200" dirty="0">
              <a:latin typeface="+mn-lt"/>
              <a:cs typeface="+mn-cs"/>
            </a:endParaRPr>
          </a:p>
        </p:txBody>
      </p:sp>
      <p:sp>
        <p:nvSpPr>
          <p:cNvPr id="375859" name="Line 59"/>
          <p:cNvSpPr>
            <a:spLocks noChangeShapeType="1"/>
          </p:cNvSpPr>
          <p:nvPr/>
        </p:nvSpPr>
        <p:spPr bwMode="auto">
          <a:xfrm flipV="1">
            <a:off x="5181600" y="2443163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75860" name="Line 60"/>
          <p:cNvSpPr>
            <a:spLocks noChangeShapeType="1"/>
          </p:cNvSpPr>
          <p:nvPr/>
        </p:nvSpPr>
        <p:spPr bwMode="auto">
          <a:xfrm flipV="1">
            <a:off x="5257800" y="3205163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75861" name="Line 61"/>
          <p:cNvSpPr>
            <a:spLocks noChangeShapeType="1"/>
          </p:cNvSpPr>
          <p:nvPr/>
        </p:nvSpPr>
        <p:spPr bwMode="auto">
          <a:xfrm>
            <a:off x="5257800" y="3662363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75862" name="Line 62"/>
          <p:cNvSpPr>
            <a:spLocks noChangeShapeType="1"/>
          </p:cNvSpPr>
          <p:nvPr/>
        </p:nvSpPr>
        <p:spPr bwMode="auto">
          <a:xfrm>
            <a:off x="5029200" y="3814763"/>
            <a:ext cx="457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75863" name="Line 63"/>
          <p:cNvSpPr>
            <a:spLocks noChangeShapeType="1"/>
          </p:cNvSpPr>
          <p:nvPr/>
        </p:nvSpPr>
        <p:spPr bwMode="auto">
          <a:xfrm>
            <a:off x="6019800" y="2214563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75864" name="Line 64"/>
          <p:cNvSpPr>
            <a:spLocks noChangeShapeType="1"/>
          </p:cNvSpPr>
          <p:nvPr/>
        </p:nvSpPr>
        <p:spPr bwMode="auto">
          <a:xfrm>
            <a:off x="6019800" y="3281363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75865" name="Line 65"/>
          <p:cNvSpPr>
            <a:spLocks noChangeShapeType="1"/>
          </p:cNvSpPr>
          <p:nvPr/>
        </p:nvSpPr>
        <p:spPr bwMode="auto">
          <a:xfrm flipV="1">
            <a:off x="6019800" y="3662363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75866" name="Line 68"/>
          <p:cNvSpPr>
            <a:spLocks noChangeShapeType="1"/>
          </p:cNvSpPr>
          <p:nvPr/>
        </p:nvSpPr>
        <p:spPr bwMode="auto">
          <a:xfrm flipV="1">
            <a:off x="7620000" y="2747963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75867" name="Line 69"/>
          <p:cNvSpPr>
            <a:spLocks noChangeShapeType="1"/>
          </p:cNvSpPr>
          <p:nvPr/>
        </p:nvSpPr>
        <p:spPr bwMode="auto">
          <a:xfrm flipV="1">
            <a:off x="7620000" y="3357563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63" name="Rectangle 71"/>
          <p:cNvSpPr>
            <a:spLocks noChangeArrowheads="1"/>
          </p:cNvSpPr>
          <p:nvPr/>
        </p:nvSpPr>
        <p:spPr bwMode="auto">
          <a:xfrm>
            <a:off x="6324600" y="2209800"/>
            <a:ext cx="11430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latin typeface="Lucida Sans Unicode" pitchFamily="34" charset="0"/>
                <a:cs typeface="Arial" pitchFamily="34" charset="0"/>
              </a:rPr>
              <a:t>Re-uso/ </a:t>
            </a:r>
          </a:p>
          <a:p>
            <a:pPr algn="ctr"/>
            <a:r>
              <a:rPr lang="en-US" sz="1200">
                <a:latin typeface="Lucida Sans Unicode" pitchFamily="34" charset="0"/>
                <a:cs typeface="Arial" pitchFamily="34" charset="0"/>
              </a:rPr>
              <a:t>Retoque</a:t>
            </a:r>
          </a:p>
        </p:txBody>
      </p:sp>
      <p:sp>
        <p:nvSpPr>
          <p:cNvPr id="64" name="Rectangle 72"/>
          <p:cNvSpPr>
            <a:spLocks noChangeArrowheads="1"/>
          </p:cNvSpPr>
          <p:nvPr/>
        </p:nvSpPr>
        <p:spPr bwMode="auto">
          <a:xfrm>
            <a:off x="6400800" y="4267200"/>
            <a:ext cx="11430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latin typeface="+mn-lt"/>
                <a:cs typeface="+mn-cs"/>
              </a:rPr>
              <a:t>Refugo</a:t>
            </a:r>
            <a:endParaRPr lang="en-US" sz="1200" dirty="0">
              <a:latin typeface="+mn-lt"/>
              <a:cs typeface="+mn-cs"/>
            </a:endParaRPr>
          </a:p>
        </p:txBody>
      </p:sp>
      <p:sp>
        <p:nvSpPr>
          <p:cNvPr id="375870" name="Line 73"/>
          <p:cNvSpPr>
            <a:spLocks noChangeShapeType="1"/>
          </p:cNvSpPr>
          <p:nvPr/>
        </p:nvSpPr>
        <p:spPr bwMode="auto">
          <a:xfrm flipV="1">
            <a:off x="6019800" y="2519363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75871" name="Line 74"/>
          <p:cNvSpPr>
            <a:spLocks noChangeShapeType="1"/>
          </p:cNvSpPr>
          <p:nvPr/>
        </p:nvSpPr>
        <p:spPr bwMode="auto">
          <a:xfrm>
            <a:off x="6019800" y="3814763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75872" name="Line 75"/>
          <p:cNvSpPr>
            <a:spLocks noChangeShapeType="1"/>
          </p:cNvSpPr>
          <p:nvPr/>
        </p:nvSpPr>
        <p:spPr bwMode="auto">
          <a:xfrm flipV="1">
            <a:off x="6019800" y="4424363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75873" name="Text Box 11"/>
          <p:cNvSpPr txBox="1">
            <a:spLocks noChangeArrowheads="1"/>
          </p:cNvSpPr>
          <p:nvPr/>
        </p:nvSpPr>
        <p:spPr bwMode="auto">
          <a:xfrm>
            <a:off x="0" y="2362200"/>
            <a:ext cx="14478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100">
                <a:latin typeface="Lucida Sans Unicode" pitchFamily="34" charset="0"/>
                <a:cs typeface="Arial" pitchFamily="34" charset="0"/>
              </a:rPr>
              <a:t>Produtos com alta taxa de perda de valor no tempo</a:t>
            </a:r>
          </a:p>
        </p:txBody>
      </p:sp>
      <p:sp>
        <p:nvSpPr>
          <p:cNvPr id="375874" name="TextBox 68"/>
          <p:cNvSpPr txBox="1">
            <a:spLocks noChangeArrowheads="1"/>
          </p:cNvSpPr>
          <p:nvPr/>
        </p:nvSpPr>
        <p:spPr bwMode="auto">
          <a:xfrm flipH="1">
            <a:off x="3581400" y="4957763"/>
            <a:ext cx="838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Lucida Sans Unicode" pitchFamily="34" charset="0"/>
                <a:cs typeface="Arial" pitchFamily="34" charset="0"/>
              </a:rPr>
              <a:t>….</a:t>
            </a:r>
          </a:p>
        </p:txBody>
      </p:sp>
      <p:sp>
        <p:nvSpPr>
          <p:cNvPr id="375875" name="Text Box 15"/>
          <p:cNvSpPr txBox="1">
            <a:spLocks noChangeArrowheads="1"/>
          </p:cNvSpPr>
          <p:nvPr/>
        </p:nvSpPr>
        <p:spPr bwMode="auto">
          <a:xfrm>
            <a:off x="4491038" y="3205163"/>
            <a:ext cx="893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>
                <a:latin typeface="Lucida Sans Unicode" pitchFamily="34" charset="0"/>
                <a:cs typeface="Arial" pitchFamily="34" charset="0"/>
              </a:rPr>
              <a:t>Produto</a:t>
            </a:r>
            <a:br>
              <a:rPr lang="en-US" sz="1200">
                <a:latin typeface="Lucida Sans Unicode" pitchFamily="34" charset="0"/>
                <a:cs typeface="Arial" pitchFamily="34" charset="0"/>
              </a:rPr>
            </a:br>
            <a:r>
              <a:rPr lang="en-US" sz="1200">
                <a:latin typeface="Lucida Sans Unicode" pitchFamily="34" charset="0"/>
                <a:cs typeface="Arial" pitchFamily="34" charset="0"/>
              </a:rPr>
              <a:t>devolvido</a:t>
            </a:r>
          </a:p>
        </p:txBody>
      </p:sp>
      <p:sp>
        <p:nvSpPr>
          <p:cNvPr id="375876" name="Rectangle 70"/>
          <p:cNvSpPr>
            <a:spLocks noChangeArrowheads="1"/>
          </p:cNvSpPr>
          <p:nvPr/>
        </p:nvSpPr>
        <p:spPr bwMode="auto">
          <a:xfrm>
            <a:off x="4953000" y="5181600"/>
            <a:ext cx="27432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rPr>
              <a:t>Teste e triagem preliminar descentralizados</a:t>
            </a:r>
          </a:p>
        </p:txBody>
      </p:sp>
      <p:sp>
        <p:nvSpPr>
          <p:cNvPr id="72" name="Rectangle 57"/>
          <p:cNvSpPr>
            <a:spLocks noChangeArrowheads="1"/>
          </p:cNvSpPr>
          <p:nvPr/>
        </p:nvSpPr>
        <p:spPr bwMode="auto">
          <a:xfrm>
            <a:off x="8001000" y="4343400"/>
            <a:ext cx="990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latin typeface="Lucida Sans Unicode" pitchFamily="34" charset="0"/>
                <a:cs typeface="Arial" pitchFamily="34" charset="0"/>
              </a:rPr>
              <a:t>Canibalização</a:t>
            </a:r>
          </a:p>
        </p:txBody>
      </p:sp>
      <p:sp>
        <p:nvSpPr>
          <p:cNvPr id="375878" name="Line 69"/>
          <p:cNvSpPr>
            <a:spLocks noChangeShapeType="1"/>
          </p:cNvSpPr>
          <p:nvPr/>
        </p:nvSpPr>
        <p:spPr bwMode="auto">
          <a:xfrm>
            <a:off x="7620000" y="3586163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75879" name="TextBox 73"/>
          <p:cNvSpPr txBox="1">
            <a:spLocks noChangeArrowheads="1"/>
          </p:cNvSpPr>
          <p:nvPr/>
        </p:nvSpPr>
        <p:spPr bwMode="auto">
          <a:xfrm flipH="1">
            <a:off x="8305800" y="3509963"/>
            <a:ext cx="838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Lucida Sans Unicode" pitchFamily="34" charset="0"/>
                <a:cs typeface="Arial" pitchFamily="34" charset="0"/>
              </a:rPr>
              <a:t>….</a:t>
            </a:r>
          </a:p>
        </p:txBody>
      </p:sp>
      <p:sp>
        <p:nvSpPr>
          <p:cNvPr id="375881" name="Text Box 2121"/>
          <p:cNvSpPr txBox="1">
            <a:spLocks noChangeArrowheads="1"/>
          </p:cNvSpPr>
          <p:nvPr/>
        </p:nvSpPr>
        <p:spPr bwMode="auto">
          <a:xfrm>
            <a:off x="0" y="152400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latin typeface="Arial" pitchFamily="34" charset="0"/>
              </a:rPr>
              <a:t>Quando usar Cadeias Reversas Centralizadas ou Decentralizadas?</a:t>
            </a:r>
            <a:endParaRPr lang="pt-PT" sz="2800">
              <a:latin typeface="Arial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/>
        </p:nvSpPr>
        <p:spPr>
          <a:xfrm>
            <a:off x="5029200" y="6523038"/>
            <a:ext cx="1600200" cy="3349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/>
            <a:r>
              <a:rPr lang="en-US" sz="1600">
                <a:latin typeface="Arial" pitchFamily="34" charset="0"/>
                <a:cs typeface="Arial" pitchFamily="34" charset="0"/>
              </a:rPr>
              <a:t>(Correa, 2010)</a:t>
            </a:r>
          </a:p>
        </p:txBody>
      </p:sp>
      <p:sp>
        <p:nvSpPr>
          <p:cNvPr id="375884" name="Text Box 2124"/>
          <p:cNvSpPr txBox="1">
            <a:spLocks noChangeArrowheads="1"/>
          </p:cNvSpPr>
          <p:nvPr/>
        </p:nvSpPr>
        <p:spPr bwMode="auto">
          <a:xfrm>
            <a:off x="8153400" y="3733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…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  <a:ln/>
        </p:spPr>
        <p:txBody>
          <a:bodyPr/>
          <a:lstStyle/>
          <a:p>
            <a:r>
              <a:rPr lang="pt-BR" sz="2800">
                <a:solidFill>
                  <a:schemeClr val="tx1"/>
                </a:solidFill>
                <a:latin typeface="Arial" pitchFamily="34" charset="0"/>
              </a:rPr>
              <a:t>Modelo de SCM do GSCF – </a:t>
            </a:r>
            <a:r>
              <a:rPr lang="pt-BR" sz="2800" i="1">
                <a:solidFill>
                  <a:schemeClr val="tx1"/>
                </a:solidFill>
                <a:latin typeface="Arial" pitchFamily="34" charset="0"/>
              </a:rPr>
              <a:t>Global Supply Chain Forum</a:t>
            </a:r>
            <a:endParaRPr lang="pt-BR" sz="2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0547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pt-BR"/>
          </a:p>
          <a:p>
            <a:pPr>
              <a:buFontTx/>
              <a:buNone/>
            </a:pPr>
            <a:endParaRPr lang="pt-BR"/>
          </a:p>
        </p:txBody>
      </p:sp>
      <p:pic>
        <p:nvPicPr>
          <p:cNvPr id="105476" name="Picture 1028" descr="C:\Documents and Settings\Administrador\Desktop\a10fig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</p:spPr>
      </p:pic>
      <p:sp>
        <p:nvSpPr>
          <p:cNvPr id="105477" name="Text Box 1029"/>
          <p:cNvSpPr txBox="1">
            <a:spLocks noChangeArrowheads="1"/>
          </p:cNvSpPr>
          <p:nvPr/>
        </p:nvSpPr>
        <p:spPr bwMode="auto">
          <a:xfrm>
            <a:off x="0" y="6019800"/>
            <a:ext cx="9144000" cy="85566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457200" indent="-457200"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pt-BR">
                <a:latin typeface="Arial" pitchFamily="34" charset="0"/>
              </a:rPr>
              <a:t>Elementos e decisões chave do SCM</a:t>
            </a:r>
          </a:p>
          <a:p>
            <a:pPr marL="457200" indent="-457200"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pt-BR" sz="2800">
                <a:latin typeface="Arial" pitchFamily="34" charset="0"/>
                <a:hlinkClick r:id="rId3"/>
              </a:rPr>
              <a:t>http://fisher.osu.edu/centers/scm</a:t>
            </a:r>
            <a:r>
              <a:rPr lang="pt-BR" sz="1000">
                <a:latin typeface="Arial" pitchFamily="34" charset="0"/>
              </a:rPr>
              <a:t> </a:t>
            </a:r>
          </a:p>
          <a:p>
            <a:pPr marL="457200" indent="-457200" algn="ctr" eaLnBrk="0" hangingPunct="0">
              <a:lnSpc>
                <a:spcPct val="50000"/>
              </a:lnSpc>
              <a:spcBef>
                <a:spcPct val="50000"/>
              </a:spcBef>
            </a:pPr>
            <a:endParaRPr lang="pt-BR" sz="1000">
              <a:latin typeface="Arial" pitchFamily="34" charset="0"/>
            </a:endParaRPr>
          </a:p>
        </p:txBody>
      </p:sp>
      <p:sp>
        <p:nvSpPr>
          <p:cNvPr id="105479" name="Text Box 1031"/>
          <p:cNvSpPr txBox="1">
            <a:spLocks noChangeArrowheads="1"/>
          </p:cNvSpPr>
          <p:nvPr/>
        </p:nvSpPr>
        <p:spPr bwMode="auto">
          <a:xfrm>
            <a:off x="0" y="60198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  </a:t>
            </a:r>
            <a:endParaRPr lang="pt-PT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Oval 2"/>
          <p:cNvSpPr>
            <a:spLocks noChangeArrowheads="1"/>
          </p:cNvSpPr>
          <p:nvPr/>
        </p:nvSpPr>
        <p:spPr bwMode="auto">
          <a:xfrm>
            <a:off x="484188" y="5635625"/>
            <a:ext cx="1004887" cy="485775"/>
          </a:xfrm>
          <a:prstGeom prst="ellipse">
            <a:avLst/>
          </a:prstGeom>
          <a:solidFill>
            <a:srgbClr val="7B7BFF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8355" name="Rectangle 3"/>
          <p:cNvSpPr>
            <a:spLocks noChangeArrowheads="1"/>
          </p:cNvSpPr>
          <p:nvPr/>
        </p:nvSpPr>
        <p:spPr bwMode="auto">
          <a:xfrm>
            <a:off x="484188" y="2333625"/>
            <a:ext cx="1004887" cy="3606800"/>
          </a:xfrm>
          <a:prstGeom prst="rect">
            <a:avLst/>
          </a:prstGeom>
          <a:solidFill>
            <a:srgbClr val="7B7BFF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8356" name="Rectangle 4"/>
          <p:cNvSpPr>
            <a:spLocks noChangeArrowheads="1"/>
          </p:cNvSpPr>
          <p:nvPr/>
        </p:nvSpPr>
        <p:spPr bwMode="auto">
          <a:xfrm>
            <a:off x="493713" y="5926138"/>
            <a:ext cx="901700" cy="74612"/>
          </a:xfrm>
          <a:prstGeom prst="rect">
            <a:avLst/>
          </a:prstGeom>
          <a:solidFill>
            <a:srgbClr val="7B7BFF"/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8357" name="Oval 5"/>
          <p:cNvSpPr>
            <a:spLocks noChangeArrowheads="1"/>
          </p:cNvSpPr>
          <p:nvPr/>
        </p:nvSpPr>
        <p:spPr bwMode="auto">
          <a:xfrm>
            <a:off x="484188" y="2076450"/>
            <a:ext cx="1004887" cy="546100"/>
          </a:xfrm>
          <a:prstGeom prst="ellipse">
            <a:avLst/>
          </a:prstGeom>
          <a:solidFill>
            <a:srgbClr val="7B7BFF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8358" name="Text Box 6"/>
          <p:cNvSpPr txBox="1">
            <a:spLocks noChangeArrowheads="1"/>
          </p:cNvSpPr>
          <p:nvPr/>
        </p:nvSpPr>
        <p:spPr bwMode="auto">
          <a:xfrm>
            <a:off x="2609850" y="1209675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pt-BR" sz="1600">
              <a:latin typeface="Arial" pitchFamily="34" charset="0"/>
            </a:endParaRPr>
          </a:p>
        </p:txBody>
      </p:sp>
      <p:sp>
        <p:nvSpPr>
          <p:cNvPr id="228359" name="Rectangle 7"/>
          <p:cNvSpPr>
            <a:spLocks noChangeAspect="1" noChangeArrowheads="1"/>
          </p:cNvSpPr>
          <p:nvPr/>
        </p:nvSpPr>
        <p:spPr bwMode="auto">
          <a:xfrm rot="16200000">
            <a:off x="-2027238" y="3932238"/>
            <a:ext cx="4359275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pt-BR" sz="1400" b="1">
                <a:latin typeface="Arial" pitchFamily="34" charset="0"/>
              </a:rPr>
              <a:t>Processos de Negócio da Cadeia de Suprimentos</a:t>
            </a:r>
          </a:p>
        </p:txBody>
      </p:sp>
      <p:sp>
        <p:nvSpPr>
          <p:cNvPr id="228360" name="Rectangle 8"/>
          <p:cNvSpPr>
            <a:spLocks noChangeAspect="1" noChangeArrowheads="1"/>
          </p:cNvSpPr>
          <p:nvPr/>
        </p:nvSpPr>
        <p:spPr bwMode="auto">
          <a:xfrm>
            <a:off x="1487488" y="1654175"/>
            <a:ext cx="950912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pt-BR" sz="1200" b="1">
                <a:solidFill>
                  <a:srgbClr val="0000CC"/>
                </a:solidFill>
                <a:latin typeface="Arial Narrow" pitchFamily="34" charset="0"/>
              </a:rPr>
              <a:t>Fornecedor Nível 1</a:t>
            </a:r>
          </a:p>
          <a:p>
            <a:pPr algn="ctr" eaLnBrk="0" hangingPunct="0">
              <a:lnSpc>
                <a:spcPct val="90000"/>
              </a:lnSpc>
            </a:pPr>
            <a:endParaRPr lang="pt-BR" sz="1200" b="1">
              <a:solidFill>
                <a:srgbClr val="0000CC"/>
              </a:solidFill>
              <a:latin typeface="Arial" pitchFamily="34" charset="0"/>
            </a:endParaRPr>
          </a:p>
        </p:txBody>
      </p:sp>
      <p:sp>
        <p:nvSpPr>
          <p:cNvPr id="228361" name="Rectangle 9"/>
          <p:cNvSpPr>
            <a:spLocks noChangeAspect="1" noChangeArrowheads="1"/>
          </p:cNvSpPr>
          <p:nvPr/>
        </p:nvSpPr>
        <p:spPr bwMode="auto">
          <a:xfrm>
            <a:off x="552450" y="1654175"/>
            <a:ext cx="9715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pt-BR" sz="1200" b="1">
                <a:solidFill>
                  <a:srgbClr val="0000CC"/>
                </a:solidFill>
                <a:latin typeface="Arial Narrow" pitchFamily="34" charset="0"/>
              </a:rPr>
              <a:t>Fornecedor Nível 2</a:t>
            </a:r>
          </a:p>
          <a:p>
            <a:pPr algn="ctr" eaLnBrk="0" hangingPunct="0">
              <a:lnSpc>
                <a:spcPct val="90000"/>
              </a:lnSpc>
            </a:pPr>
            <a:endParaRPr lang="pt-BR" sz="1200" b="1">
              <a:solidFill>
                <a:srgbClr val="0000CC"/>
              </a:solidFill>
              <a:latin typeface="Arial" pitchFamily="34" charset="0"/>
            </a:endParaRPr>
          </a:p>
        </p:txBody>
      </p:sp>
      <p:sp>
        <p:nvSpPr>
          <p:cNvPr id="228362" name="Text Box 10"/>
          <p:cNvSpPr txBox="1">
            <a:spLocks noChangeArrowheads="1"/>
          </p:cNvSpPr>
          <p:nvPr/>
        </p:nvSpPr>
        <p:spPr bwMode="auto">
          <a:xfrm>
            <a:off x="457200" y="0"/>
            <a:ext cx="8458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pt-BR" sz="2600" b="1">
                <a:latin typeface="Arial" pitchFamily="34" charset="0"/>
              </a:rPr>
              <a:t>Modelo de SCM do </a:t>
            </a:r>
            <a:r>
              <a:rPr lang="pt-BR" sz="2600" b="1" i="1">
                <a:latin typeface="Arial" pitchFamily="34" charset="0"/>
              </a:rPr>
              <a:t>Global</a:t>
            </a:r>
            <a:r>
              <a:rPr lang="pt-BR" sz="2600" b="1">
                <a:latin typeface="Arial" pitchFamily="34" charset="0"/>
              </a:rPr>
              <a:t> </a:t>
            </a:r>
            <a:r>
              <a:rPr lang="pt-BR" sz="2600" b="1" i="1">
                <a:latin typeface="Arial" pitchFamily="34" charset="0"/>
              </a:rPr>
              <a:t>Supply Chain Forum</a:t>
            </a:r>
            <a:endParaRPr lang="pt-BR" sz="2600" b="1">
              <a:latin typeface="Arial" pitchFamily="34" charset="0"/>
            </a:endParaRPr>
          </a:p>
        </p:txBody>
      </p:sp>
      <p:sp>
        <p:nvSpPr>
          <p:cNvPr id="228363" name="Line 11"/>
          <p:cNvSpPr>
            <a:spLocks noChangeShapeType="1"/>
          </p:cNvSpPr>
          <p:nvPr/>
        </p:nvSpPr>
        <p:spPr bwMode="auto">
          <a:xfrm>
            <a:off x="152400" y="511175"/>
            <a:ext cx="8839200" cy="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8364" name="Line 12"/>
          <p:cNvSpPr>
            <a:spLocks noChangeShapeType="1"/>
          </p:cNvSpPr>
          <p:nvPr/>
        </p:nvSpPr>
        <p:spPr bwMode="auto">
          <a:xfrm>
            <a:off x="4581525" y="1284288"/>
            <a:ext cx="0" cy="295275"/>
          </a:xfrm>
          <a:prstGeom prst="line">
            <a:avLst/>
          </a:prstGeom>
          <a:noFill/>
          <a:ln w="9525">
            <a:solidFill>
              <a:srgbClr val="00CC66"/>
            </a:solidFill>
            <a:round/>
            <a:headEnd type="stealth" w="med" len="lg"/>
            <a:tailEnd type="stealth" w="med" len="lg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8365" name="Line 13"/>
          <p:cNvSpPr>
            <a:spLocks noChangeShapeType="1"/>
          </p:cNvSpPr>
          <p:nvPr/>
        </p:nvSpPr>
        <p:spPr bwMode="auto">
          <a:xfrm>
            <a:off x="7092950" y="1262063"/>
            <a:ext cx="206375" cy="492125"/>
          </a:xfrm>
          <a:prstGeom prst="line">
            <a:avLst/>
          </a:prstGeom>
          <a:noFill/>
          <a:ln w="9525">
            <a:solidFill>
              <a:srgbClr val="00CC66"/>
            </a:solidFill>
            <a:round/>
            <a:headEnd type="stealth" w="med" len="lg"/>
            <a:tailEnd type="stealth" w="med" len="lg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8366" name="Line 14"/>
          <p:cNvSpPr>
            <a:spLocks noChangeShapeType="1"/>
          </p:cNvSpPr>
          <p:nvPr/>
        </p:nvSpPr>
        <p:spPr bwMode="auto">
          <a:xfrm>
            <a:off x="7924800" y="1273175"/>
            <a:ext cx="212725" cy="444500"/>
          </a:xfrm>
          <a:prstGeom prst="line">
            <a:avLst/>
          </a:prstGeom>
          <a:noFill/>
          <a:ln w="9525">
            <a:solidFill>
              <a:srgbClr val="00CC66"/>
            </a:solidFill>
            <a:round/>
            <a:headEnd type="stealth" w="med" len="lg"/>
            <a:tailEnd type="stealth" w="med" len="lg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8367" name="Line 15"/>
          <p:cNvSpPr>
            <a:spLocks noChangeShapeType="1"/>
          </p:cNvSpPr>
          <p:nvPr/>
        </p:nvSpPr>
        <p:spPr bwMode="auto">
          <a:xfrm flipH="1">
            <a:off x="1946275" y="1262063"/>
            <a:ext cx="168275" cy="423862"/>
          </a:xfrm>
          <a:prstGeom prst="line">
            <a:avLst/>
          </a:prstGeom>
          <a:noFill/>
          <a:ln w="9525">
            <a:solidFill>
              <a:srgbClr val="00CC66"/>
            </a:solidFill>
            <a:round/>
            <a:headEnd type="stealth" w="med" len="lg"/>
            <a:tailEnd type="stealth" w="med" len="lg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8368" name="Line 16"/>
          <p:cNvSpPr>
            <a:spLocks noChangeShapeType="1"/>
          </p:cNvSpPr>
          <p:nvPr/>
        </p:nvSpPr>
        <p:spPr bwMode="auto">
          <a:xfrm flipH="1">
            <a:off x="1062038" y="1238250"/>
            <a:ext cx="214312" cy="412750"/>
          </a:xfrm>
          <a:prstGeom prst="line">
            <a:avLst/>
          </a:prstGeom>
          <a:noFill/>
          <a:ln w="9525">
            <a:solidFill>
              <a:srgbClr val="00CC66"/>
            </a:solidFill>
            <a:round/>
            <a:headEnd type="stealth" w="med" len="lg"/>
            <a:tailEnd type="stealth" w="med" len="lg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8369" name="Oval 17"/>
          <p:cNvSpPr>
            <a:spLocks noChangeArrowheads="1"/>
          </p:cNvSpPr>
          <p:nvPr/>
        </p:nvSpPr>
        <p:spPr bwMode="auto">
          <a:xfrm>
            <a:off x="573088" y="2154238"/>
            <a:ext cx="296862" cy="1651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pt-BR" sz="1200" b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28370" name="Oval 18"/>
          <p:cNvSpPr>
            <a:spLocks noChangeArrowheads="1"/>
          </p:cNvSpPr>
          <p:nvPr/>
        </p:nvSpPr>
        <p:spPr bwMode="auto">
          <a:xfrm>
            <a:off x="1116013" y="2165350"/>
            <a:ext cx="296862" cy="1651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pt-BR" sz="1200" b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28371" name="Text Box 19"/>
          <p:cNvSpPr txBox="1">
            <a:spLocks noChangeArrowheads="1"/>
          </p:cNvSpPr>
          <p:nvPr/>
        </p:nvSpPr>
        <p:spPr bwMode="auto">
          <a:xfrm>
            <a:off x="1066800" y="573088"/>
            <a:ext cx="7273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pt-BR" sz="2000" b="1"/>
              <a:t>Integrando e Gerenciando Processos na Cadeia de Suprimentos</a:t>
            </a:r>
          </a:p>
        </p:txBody>
      </p:sp>
      <p:sp>
        <p:nvSpPr>
          <p:cNvPr id="228372" name="Oval 20"/>
          <p:cNvSpPr>
            <a:spLocks noChangeArrowheads="1"/>
          </p:cNvSpPr>
          <p:nvPr/>
        </p:nvSpPr>
        <p:spPr bwMode="auto">
          <a:xfrm>
            <a:off x="839788" y="2443163"/>
            <a:ext cx="296862" cy="1651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pt-BR" sz="1200" b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28373" name="Oval 21"/>
          <p:cNvSpPr>
            <a:spLocks noChangeArrowheads="1"/>
          </p:cNvSpPr>
          <p:nvPr/>
        </p:nvSpPr>
        <p:spPr bwMode="auto">
          <a:xfrm>
            <a:off x="844550" y="2089150"/>
            <a:ext cx="296863" cy="1651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pt-BR" sz="1200" b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28374" name="Oval 22"/>
          <p:cNvSpPr>
            <a:spLocks noChangeArrowheads="1"/>
          </p:cNvSpPr>
          <p:nvPr/>
        </p:nvSpPr>
        <p:spPr bwMode="auto">
          <a:xfrm>
            <a:off x="1404938" y="5635625"/>
            <a:ext cx="1003300" cy="485775"/>
          </a:xfrm>
          <a:prstGeom prst="ellipse">
            <a:avLst/>
          </a:prstGeom>
          <a:solidFill>
            <a:srgbClr val="7B7BFF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8375" name="Rectangle 23"/>
          <p:cNvSpPr>
            <a:spLocks noChangeArrowheads="1"/>
          </p:cNvSpPr>
          <p:nvPr/>
        </p:nvSpPr>
        <p:spPr bwMode="auto">
          <a:xfrm>
            <a:off x="1404938" y="2297113"/>
            <a:ext cx="1003300" cy="3643312"/>
          </a:xfrm>
          <a:prstGeom prst="rect">
            <a:avLst/>
          </a:prstGeom>
          <a:solidFill>
            <a:srgbClr val="7B7BFF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8376" name="Oval 24"/>
          <p:cNvSpPr>
            <a:spLocks noChangeArrowheads="1"/>
          </p:cNvSpPr>
          <p:nvPr/>
        </p:nvSpPr>
        <p:spPr bwMode="auto">
          <a:xfrm>
            <a:off x="1404938" y="2076450"/>
            <a:ext cx="1003300" cy="546100"/>
          </a:xfrm>
          <a:prstGeom prst="ellipse">
            <a:avLst/>
          </a:prstGeom>
          <a:solidFill>
            <a:srgbClr val="7B7BFF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8377" name="Rectangle 25"/>
          <p:cNvSpPr>
            <a:spLocks noChangeArrowheads="1"/>
          </p:cNvSpPr>
          <p:nvPr/>
        </p:nvSpPr>
        <p:spPr bwMode="auto">
          <a:xfrm>
            <a:off x="1417638" y="5910263"/>
            <a:ext cx="863600" cy="111125"/>
          </a:xfrm>
          <a:prstGeom prst="rect">
            <a:avLst/>
          </a:prstGeom>
          <a:solidFill>
            <a:srgbClr val="7B7BFF"/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8378" name="Oval 26"/>
          <p:cNvSpPr>
            <a:spLocks noChangeArrowheads="1"/>
          </p:cNvSpPr>
          <p:nvPr/>
        </p:nvSpPr>
        <p:spPr bwMode="auto">
          <a:xfrm>
            <a:off x="1487488" y="2154238"/>
            <a:ext cx="296862" cy="1651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pt-BR" sz="1200" b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28379" name="Oval 27"/>
          <p:cNvSpPr>
            <a:spLocks noChangeArrowheads="1"/>
          </p:cNvSpPr>
          <p:nvPr/>
        </p:nvSpPr>
        <p:spPr bwMode="auto">
          <a:xfrm>
            <a:off x="2030413" y="2165350"/>
            <a:ext cx="296862" cy="1651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pt-BR" sz="1200" b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28380" name="Oval 28"/>
          <p:cNvSpPr>
            <a:spLocks noChangeArrowheads="1"/>
          </p:cNvSpPr>
          <p:nvPr/>
        </p:nvSpPr>
        <p:spPr bwMode="auto">
          <a:xfrm>
            <a:off x="1477963" y="2363788"/>
            <a:ext cx="296862" cy="1651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pt-BR" sz="1200" b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28381" name="Oval 29"/>
          <p:cNvSpPr>
            <a:spLocks noChangeArrowheads="1"/>
          </p:cNvSpPr>
          <p:nvPr/>
        </p:nvSpPr>
        <p:spPr bwMode="auto">
          <a:xfrm>
            <a:off x="2030413" y="2365375"/>
            <a:ext cx="296862" cy="1651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pt-BR" sz="1200" b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28382" name="Oval 30"/>
          <p:cNvSpPr>
            <a:spLocks noChangeArrowheads="1"/>
          </p:cNvSpPr>
          <p:nvPr/>
        </p:nvSpPr>
        <p:spPr bwMode="auto">
          <a:xfrm>
            <a:off x="1762125" y="2089150"/>
            <a:ext cx="296863" cy="1651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pt-BR" sz="1200" b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28383" name="Oval 31"/>
          <p:cNvSpPr>
            <a:spLocks noChangeArrowheads="1"/>
          </p:cNvSpPr>
          <p:nvPr/>
        </p:nvSpPr>
        <p:spPr bwMode="auto">
          <a:xfrm>
            <a:off x="1754188" y="2443163"/>
            <a:ext cx="296862" cy="1651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pt-BR" sz="1200" b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28384" name="Oval 32"/>
          <p:cNvSpPr>
            <a:spLocks noChangeArrowheads="1"/>
          </p:cNvSpPr>
          <p:nvPr/>
        </p:nvSpPr>
        <p:spPr bwMode="auto">
          <a:xfrm>
            <a:off x="2305050" y="5456238"/>
            <a:ext cx="4633913" cy="922337"/>
          </a:xfrm>
          <a:prstGeom prst="ellipse">
            <a:avLst/>
          </a:prstGeom>
          <a:solidFill>
            <a:srgbClr val="0000CC"/>
          </a:solidFill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8385" name="Rectangle 33"/>
          <p:cNvSpPr>
            <a:spLocks noChangeArrowheads="1"/>
          </p:cNvSpPr>
          <p:nvPr/>
        </p:nvSpPr>
        <p:spPr bwMode="auto">
          <a:xfrm>
            <a:off x="2298700" y="2382838"/>
            <a:ext cx="4645025" cy="3630612"/>
          </a:xfrm>
          <a:prstGeom prst="rect">
            <a:avLst/>
          </a:prstGeom>
          <a:solidFill>
            <a:srgbClr val="0000CC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8386" name="Oval 34"/>
          <p:cNvSpPr>
            <a:spLocks noChangeArrowheads="1"/>
          </p:cNvSpPr>
          <p:nvPr/>
        </p:nvSpPr>
        <p:spPr bwMode="auto">
          <a:xfrm>
            <a:off x="2305050" y="1765300"/>
            <a:ext cx="4633913" cy="1090613"/>
          </a:xfrm>
          <a:prstGeom prst="ellipse">
            <a:avLst/>
          </a:prstGeom>
          <a:solidFill>
            <a:srgbClr val="0000CC"/>
          </a:solidFill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8387" name="Rectangle 35"/>
          <p:cNvSpPr>
            <a:spLocks noChangeArrowheads="1"/>
          </p:cNvSpPr>
          <p:nvPr/>
        </p:nvSpPr>
        <p:spPr bwMode="auto">
          <a:xfrm>
            <a:off x="2311400" y="5670550"/>
            <a:ext cx="4614863" cy="366713"/>
          </a:xfrm>
          <a:prstGeom prst="rect">
            <a:avLst/>
          </a:prstGeom>
          <a:solidFill>
            <a:srgbClr val="0000CC"/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8388" name="Rectangle 36"/>
          <p:cNvSpPr>
            <a:spLocks noChangeArrowheads="1"/>
          </p:cNvSpPr>
          <p:nvPr/>
        </p:nvSpPr>
        <p:spPr bwMode="auto">
          <a:xfrm>
            <a:off x="3890963" y="1935163"/>
            <a:ext cx="1422400" cy="1268412"/>
          </a:xfrm>
          <a:prstGeom prst="rect">
            <a:avLst/>
          </a:prstGeom>
          <a:solidFill>
            <a:srgbClr val="CC0000"/>
          </a:solidFill>
          <a:ln w="1905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8389" name="Oval 37"/>
          <p:cNvSpPr>
            <a:spLocks noChangeArrowheads="1"/>
          </p:cNvSpPr>
          <p:nvPr/>
        </p:nvSpPr>
        <p:spPr bwMode="auto">
          <a:xfrm>
            <a:off x="3889375" y="1770063"/>
            <a:ext cx="1428750" cy="371475"/>
          </a:xfrm>
          <a:prstGeom prst="ellipse">
            <a:avLst/>
          </a:prstGeom>
          <a:solidFill>
            <a:srgbClr val="CC0000"/>
          </a:solidFill>
          <a:ln w="1905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pt-BR" sz="1300" b="1">
                <a:solidFill>
                  <a:schemeClr val="bg1"/>
                </a:solidFill>
              </a:rPr>
              <a:t>Logística</a:t>
            </a:r>
          </a:p>
        </p:txBody>
      </p:sp>
      <p:sp>
        <p:nvSpPr>
          <p:cNvPr id="228390" name="Rectangle 38"/>
          <p:cNvSpPr>
            <a:spLocks noChangeArrowheads="1"/>
          </p:cNvSpPr>
          <p:nvPr/>
        </p:nvSpPr>
        <p:spPr bwMode="auto">
          <a:xfrm>
            <a:off x="2600325" y="2120900"/>
            <a:ext cx="1431925" cy="1270000"/>
          </a:xfrm>
          <a:prstGeom prst="rect">
            <a:avLst/>
          </a:prstGeom>
          <a:solidFill>
            <a:srgbClr val="CC0000"/>
          </a:solidFill>
          <a:ln w="1905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8391" name="Oval 39"/>
          <p:cNvSpPr>
            <a:spLocks noChangeArrowheads="1"/>
          </p:cNvSpPr>
          <p:nvPr/>
        </p:nvSpPr>
        <p:spPr bwMode="auto">
          <a:xfrm>
            <a:off x="2601913" y="1943100"/>
            <a:ext cx="1428750" cy="369888"/>
          </a:xfrm>
          <a:prstGeom prst="ellipse">
            <a:avLst/>
          </a:prstGeom>
          <a:solidFill>
            <a:srgbClr val="CC0000"/>
          </a:solidFill>
          <a:ln w="1905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pt-BR" sz="1300" b="1">
                <a:solidFill>
                  <a:schemeClr val="bg1"/>
                </a:solidFill>
                <a:latin typeface="Arial" pitchFamily="34" charset="0"/>
              </a:rPr>
              <a:t>Compras</a:t>
            </a:r>
          </a:p>
        </p:txBody>
      </p:sp>
      <p:sp>
        <p:nvSpPr>
          <p:cNvPr id="228392" name="Rectangle 40"/>
          <p:cNvSpPr>
            <a:spLocks noChangeArrowheads="1"/>
          </p:cNvSpPr>
          <p:nvPr/>
        </p:nvSpPr>
        <p:spPr bwMode="auto">
          <a:xfrm>
            <a:off x="5213350" y="2098675"/>
            <a:ext cx="1425575" cy="1270000"/>
          </a:xfrm>
          <a:prstGeom prst="rect">
            <a:avLst/>
          </a:prstGeom>
          <a:solidFill>
            <a:srgbClr val="CC0000"/>
          </a:solidFill>
          <a:ln w="1905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8393" name="Oval 41"/>
          <p:cNvSpPr>
            <a:spLocks noChangeArrowheads="1"/>
          </p:cNvSpPr>
          <p:nvPr/>
        </p:nvSpPr>
        <p:spPr bwMode="auto">
          <a:xfrm>
            <a:off x="5211763" y="1919288"/>
            <a:ext cx="1428750" cy="371475"/>
          </a:xfrm>
          <a:prstGeom prst="ellipse">
            <a:avLst/>
          </a:prstGeom>
          <a:solidFill>
            <a:srgbClr val="CC0000"/>
          </a:solidFill>
          <a:ln w="1905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pt-BR" sz="1300" b="1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pt-BR" sz="1300" b="1"/>
              <a:t> </a:t>
            </a:r>
            <a:r>
              <a:rPr lang="pt-BR" sz="1300" b="1">
                <a:solidFill>
                  <a:schemeClr val="bg1"/>
                </a:solidFill>
              </a:rPr>
              <a:t>Marketing &amp; Vendas</a:t>
            </a:r>
          </a:p>
        </p:txBody>
      </p:sp>
      <p:sp>
        <p:nvSpPr>
          <p:cNvPr id="228394" name="Rectangle 42"/>
          <p:cNvSpPr>
            <a:spLocks noChangeArrowheads="1"/>
          </p:cNvSpPr>
          <p:nvPr/>
        </p:nvSpPr>
        <p:spPr bwMode="auto">
          <a:xfrm>
            <a:off x="2601913" y="2497138"/>
            <a:ext cx="1431925" cy="1270000"/>
          </a:xfrm>
          <a:prstGeom prst="rect">
            <a:avLst/>
          </a:prstGeom>
          <a:solidFill>
            <a:srgbClr val="CC0000"/>
          </a:solidFill>
          <a:ln w="1905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8395" name="Rectangle 43"/>
          <p:cNvSpPr>
            <a:spLocks noChangeArrowheads="1"/>
          </p:cNvSpPr>
          <p:nvPr/>
        </p:nvSpPr>
        <p:spPr bwMode="auto">
          <a:xfrm>
            <a:off x="5211763" y="2511425"/>
            <a:ext cx="1431925" cy="1270000"/>
          </a:xfrm>
          <a:prstGeom prst="rect">
            <a:avLst/>
          </a:prstGeom>
          <a:solidFill>
            <a:srgbClr val="CC0000"/>
          </a:solidFill>
          <a:ln w="1905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8396" name="Rectangle 44"/>
          <p:cNvSpPr>
            <a:spLocks noChangeArrowheads="1"/>
          </p:cNvSpPr>
          <p:nvPr/>
        </p:nvSpPr>
        <p:spPr bwMode="auto">
          <a:xfrm>
            <a:off x="3903663" y="2667000"/>
            <a:ext cx="1422400" cy="1268413"/>
          </a:xfrm>
          <a:prstGeom prst="rect">
            <a:avLst/>
          </a:prstGeom>
          <a:solidFill>
            <a:srgbClr val="CC0000"/>
          </a:solidFill>
          <a:ln w="1905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8397" name="Oval 45"/>
          <p:cNvSpPr>
            <a:spLocks noChangeArrowheads="1"/>
          </p:cNvSpPr>
          <p:nvPr/>
        </p:nvSpPr>
        <p:spPr bwMode="auto">
          <a:xfrm>
            <a:off x="3902075" y="2492375"/>
            <a:ext cx="1428750" cy="371475"/>
          </a:xfrm>
          <a:prstGeom prst="ellipse">
            <a:avLst/>
          </a:prstGeom>
          <a:solidFill>
            <a:srgbClr val="CC0000"/>
          </a:solidFill>
          <a:ln w="1905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pt-BR" sz="1200" b="1">
                <a:solidFill>
                  <a:schemeClr val="bg1"/>
                </a:solidFill>
                <a:latin typeface="Arial" pitchFamily="34" charset="0"/>
              </a:rPr>
              <a:t>R&amp;D</a:t>
            </a:r>
          </a:p>
        </p:txBody>
      </p:sp>
      <p:sp>
        <p:nvSpPr>
          <p:cNvPr id="228398" name="Freeform 46"/>
          <p:cNvSpPr>
            <a:spLocks/>
          </p:cNvSpPr>
          <p:nvPr/>
        </p:nvSpPr>
        <p:spPr bwMode="auto">
          <a:xfrm>
            <a:off x="2365375" y="2444750"/>
            <a:ext cx="4471988" cy="1770063"/>
          </a:xfrm>
          <a:custGeom>
            <a:avLst/>
            <a:gdLst/>
            <a:ahLst/>
            <a:cxnLst>
              <a:cxn ang="0">
                <a:pos x="19" y="4"/>
              </a:cxn>
              <a:cxn ang="0">
                <a:pos x="121" y="73"/>
              </a:cxn>
              <a:cxn ang="0">
                <a:pos x="270" y="125"/>
              </a:cxn>
              <a:cxn ang="0">
                <a:pos x="504" y="181"/>
              </a:cxn>
              <a:cxn ang="0">
                <a:pos x="911" y="240"/>
              </a:cxn>
              <a:cxn ang="0">
                <a:pos x="1265" y="256"/>
              </a:cxn>
              <a:cxn ang="0">
                <a:pos x="1532" y="256"/>
              </a:cxn>
              <a:cxn ang="0">
                <a:pos x="1800" y="252"/>
              </a:cxn>
              <a:cxn ang="0">
                <a:pos x="2022" y="232"/>
              </a:cxn>
              <a:cxn ang="0">
                <a:pos x="2222" y="209"/>
              </a:cxn>
              <a:cxn ang="0">
                <a:pos x="2516" y="154"/>
              </a:cxn>
              <a:cxn ang="0">
                <a:pos x="2706" y="82"/>
              </a:cxn>
              <a:cxn ang="0">
                <a:pos x="2772" y="45"/>
              </a:cxn>
              <a:cxn ang="0">
                <a:pos x="2804" y="29"/>
              </a:cxn>
              <a:cxn ang="0">
                <a:pos x="2813" y="69"/>
              </a:cxn>
              <a:cxn ang="0">
                <a:pos x="2810" y="290"/>
              </a:cxn>
              <a:cxn ang="0">
                <a:pos x="2816" y="439"/>
              </a:cxn>
              <a:cxn ang="0">
                <a:pos x="2804" y="623"/>
              </a:cxn>
              <a:cxn ang="0">
                <a:pos x="2791" y="772"/>
              </a:cxn>
              <a:cxn ang="0">
                <a:pos x="2673" y="937"/>
              </a:cxn>
              <a:cxn ang="0">
                <a:pos x="2574" y="996"/>
              </a:cxn>
              <a:cxn ang="0">
                <a:pos x="2247" y="1070"/>
              </a:cxn>
              <a:cxn ang="0">
                <a:pos x="2014" y="1108"/>
              </a:cxn>
              <a:cxn ang="0">
                <a:pos x="1610" y="1114"/>
              </a:cxn>
              <a:cxn ang="0">
                <a:pos x="1479" y="1105"/>
              </a:cxn>
              <a:cxn ang="0">
                <a:pos x="1312" y="1083"/>
              </a:cxn>
              <a:cxn ang="0">
                <a:pos x="1063" y="1058"/>
              </a:cxn>
              <a:cxn ang="0">
                <a:pos x="970" y="1055"/>
              </a:cxn>
              <a:cxn ang="0">
                <a:pos x="858" y="1042"/>
              </a:cxn>
              <a:cxn ang="0">
                <a:pos x="681" y="1039"/>
              </a:cxn>
              <a:cxn ang="0">
                <a:pos x="547" y="1030"/>
              </a:cxn>
              <a:cxn ang="0">
                <a:pos x="242" y="990"/>
              </a:cxn>
              <a:cxn ang="0">
                <a:pos x="221" y="971"/>
              </a:cxn>
              <a:cxn ang="0">
                <a:pos x="87" y="844"/>
              </a:cxn>
              <a:cxn ang="0">
                <a:pos x="65" y="769"/>
              </a:cxn>
              <a:cxn ang="0">
                <a:pos x="12" y="710"/>
              </a:cxn>
              <a:cxn ang="0">
                <a:pos x="12" y="638"/>
              </a:cxn>
              <a:cxn ang="0">
                <a:pos x="22" y="520"/>
              </a:cxn>
              <a:cxn ang="0">
                <a:pos x="22" y="405"/>
              </a:cxn>
              <a:cxn ang="0">
                <a:pos x="16" y="368"/>
              </a:cxn>
              <a:cxn ang="0">
                <a:pos x="9" y="281"/>
              </a:cxn>
              <a:cxn ang="0">
                <a:pos x="0" y="209"/>
              </a:cxn>
              <a:cxn ang="0">
                <a:pos x="9" y="119"/>
              </a:cxn>
              <a:cxn ang="0">
                <a:pos x="22" y="51"/>
              </a:cxn>
              <a:cxn ang="0">
                <a:pos x="19" y="4"/>
              </a:cxn>
            </a:cxnLst>
            <a:rect l="0" t="0" r="r" b="b"/>
            <a:pathLst>
              <a:path w="2817" h="1115">
                <a:moveTo>
                  <a:pt x="19" y="4"/>
                </a:moveTo>
                <a:cubicBezTo>
                  <a:pt x="35" y="8"/>
                  <a:pt x="80" y="53"/>
                  <a:pt x="121" y="73"/>
                </a:cubicBezTo>
                <a:cubicBezTo>
                  <a:pt x="163" y="92"/>
                  <a:pt x="207" y="108"/>
                  <a:pt x="270" y="125"/>
                </a:cubicBezTo>
                <a:cubicBezTo>
                  <a:pt x="334" y="143"/>
                  <a:pt x="397" y="162"/>
                  <a:pt x="504" y="181"/>
                </a:cubicBezTo>
                <a:cubicBezTo>
                  <a:pt x="610" y="201"/>
                  <a:pt x="784" y="228"/>
                  <a:pt x="911" y="240"/>
                </a:cubicBezTo>
                <a:cubicBezTo>
                  <a:pt x="1037" y="253"/>
                  <a:pt x="1161" y="253"/>
                  <a:pt x="1265" y="256"/>
                </a:cubicBezTo>
                <a:cubicBezTo>
                  <a:pt x="1369" y="259"/>
                  <a:pt x="1443" y="257"/>
                  <a:pt x="1532" y="256"/>
                </a:cubicBezTo>
                <a:cubicBezTo>
                  <a:pt x="1621" y="255"/>
                  <a:pt x="1718" y="256"/>
                  <a:pt x="1800" y="252"/>
                </a:cubicBezTo>
                <a:cubicBezTo>
                  <a:pt x="1882" y="248"/>
                  <a:pt x="1952" y="239"/>
                  <a:pt x="2022" y="232"/>
                </a:cubicBezTo>
                <a:cubicBezTo>
                  <a:pt x="2092" y="225"/>
                  <a:pt x="2140" y="222"/>
                  <a:pt x="2222" y="209"/>
                </a:cubicBezTo>
                <a:cubicBezTo>
                  <a:pt x="2304" y="196"/>
                  <a:pt x="2435" y="175"/>
                  <a:pt x="2516" y="154"/>
                </a:cubicBezTo>
                <a:cubicBezTo>
                  <a:pt x="2597" y="133"/>
                  <a:pt x="2663" y="100"/>
                  <a:pt x="2706" y="82"/>
                </a:cubicBezTo>
                <a:cubicBezTo>
                  <a:pt x="2749" y="64"/>
                  <a:pt x="2756" y="54"/>
                  <a:pt x="2772" y="45"/>
                </a:cubicBezTo>
                <a:cubicBezTo>
                  <a:pt x="2788" y="36"/>
                  <a:pt x="2797" y="25"/>
                  <a:pt x="2804" y="29"/>
                </a:cubicBezTo>
                <a:cubicBezTo>
                  <a:pt x="2810" y="33"/>
                  <a:pt x="2812" y="26"/>
                  <a:pt x="2813" y="69"/>
                </a:cubicBezTo>
                <a:cubicBezTo>
                  <a:pt x="2814" y="113"/>
                  <a:pt x="2810" y="229"/>
                  <a:pt x="2810" y="290"/>
                </a:cubicBezTo>
                <a:cubicBezTo>
                  <a:pt x="2810" y="351"/>
                  <a:pt x="2817" y="384"/>
                  <a:pt x="2816" y="439"/>
                </a:cubicBezTo>
                <a:cubicBezTo>
                  <a:pt x="2815" y="494"/>
                  <a:pt x="2808" y="568"/>
                  <a:pt x="2804" y="623"/>
                </a:cubicBezTo>
                <a:cubicBezTo>
                  <a:pt x="2799" y="678"/>
                  <a:pt x="2813" y="719"/>
                  <a:pt x="2791" y="772"/>
                </a:cubicBezTo>
                <a:cubicBezTo>
                  <a:pt x="2769" y="825"/>
                  <a:pt x="2709" y="899"/>
                  <a:pt x="2673" y="937"/>
                </a:cubicBezTo>
                <a:cubicBezTo>
                  <a:pt x="2637" y="974"/>
                  <a:pt x="2644" y="974"/>
                  <a:pt x="2574" y="996"/>
                </a:cubicBezTo>
                <a:cubicBezTo>
                  <a:pt x="2503" y="1018"/>
                  <a:pt x="2340" y="1052"/>
                  <a:pt x="2247" y="1070"/>
                </a:cubicBezTo>
                <a:cubicBezTo>
                  <a:pt x="2154" y="1089"/>
                  <a:pt x="2120" y="1100"/>
                  <a:pt x="2014" y="1108"/>
                </a:cubicBezTo>
                <a:cubicBezTo>
                  <a:pt x="1908" y="1115"/>
                  <a:pt x="1699" y="1115"/>
                  <a:pt x="1610" y="1114"/>
                </a:cubicBezTo>
                <a:cubicBezTo>
                  <a:pt x="1521" y="1113"/>
                  <a:pt x="1529" y="1110"/>
                  <a:pt x="1479" y="1105"/>
                </a:cubicBezTo>
                <a:cubicBezTo>
                  <a:pt x="1430" y="1099"/>
                  <a:pt x="1381" y="1090"/>
                  <a:pt x="1312" y="1083"/>
                </a:cubicBezTo>
                <a:cubicBezTo>
                  <a:pt x="1242" y="1076"/>
                  <a:pt x="1120" y="1062"/>
                  <a:pt x="1063" y="1058"/>
                </a:cubicBezTo>
                <a:cubicBezTo>
                  <a:pt x="1006" y="1054"/>
                  <a:pt x="1004" y="1057"/>
                  <a:pt x="970" y="1055"/>
                </a:cubicBezTo>
                <a:cubicBezTo>
                  <a:pt x="936" y="1053"/>
                  <a:pt x="906" y="1045"/>
                  <a:pt x="858" y="1042"/>
                </a:cubicBezTo>
                <a:cubicBezTo>
                  <a:pt x="810" y="1040"/>
                  <a:pt x="732" y="1041"/>
                  <a:pt x="681" y="1039"/>
                </a:cubicBezTo>
                <a:cubicBezTo>
                  <a:pt x="629" y="1037"/>
                  <a:pt x="620" y="1038"/>
                  <a:pt x="547" y="1030"/>
                </a:cubicBezTo>
                <a:cubicBezTo>
                  <a:pt x="475" y="1022"/>
                  <a:pt x="296" y="999"/>
                  <a:pt x="242" y="990"/>
                </a:cubicBezTo>
                <a:cubicBezTo>
                  <a:pt x="189" y="980"/>
                  <a:pt x="247" y="995"/>
                  <a:pt x="221" y="971"/>
                </a:cubicBezTo>
                <a:cubicBezTo>
                  <a:pt x="195" y="947"/>
                  <a:pt x="113" y="877"/>
                  <a:pt x="87" y="844"/>
                </a:cubicBezTo>
                <a:cubicBezTo>
                  <a:pt x="61" y="810"/>
                  <a:pt x="78" y="791"/>
                  <a:pt x="65" y="769"/>
                </a:cubicBezTo>
                <a:cubicBezTo>
                  <a:pt x="53" y="747"/>
                  <a:pt x="21" y="732"/>
                  <a:pt x="12" y="710"/>
                </a:cubicBezTo>
                <a:cubicBezTo>
                  <a:pt x="4" y="688"/>
                  <a:pt x="11" y="669"/>
                  <a:pt x="12" y="638"/>
                </a:cubicBezTo>
                <a:cubicBezTo>
                  <a:pt x="13" y="607"/>
                  <a:pt x="21" y="559"/>
                  <a:pt x="22" y="520"/>
                </a:cubicBezTo>
                <a:cubicBezTo>
                  <a:pt x="23" y="482"/>
                  <a:pt x="23" y="430"/>
                  <a:pt x="22" y="405"/>
                </a:cubicBezTo>
                <a:cubicBezTo>
                  <a:pt x="21" y="380"/>
                  <a:pt x="18" y="389"/>
                  <a:pt x="16" y="368"/>
                </a:cubicBezTo>
                <a:cubicBezTo>
                  <a:pt x="13" y="347"/>
                  <a:pt x="11" y="307"/>
                  <a:pt x="9" y="281"/>
                </a:cubicBezTo>
                <a:cubicBezTo>
                  <a:pt x="7" y="255"/>
                  <a:pt x="0" y="236"/>
                  <a:pt x="0" y="209"/>
                </a:cubicBezTo>
                <a:cubicBezTo>
                  <a:pt x="0" y="182"/>
                  <a:pt x="6" y="145"/>
                  <a:pt x="9" y="119"/>
                </a:cubicBezTo>
                <a:cubicBezTo>
                  <a:pt x="12" y="93"/>
                  <a:pt x="20" y="68"/>
                  <a:pt x="22" y="51"/>
                </a:cubicBezTo>
                <a:cubicBezTo>
                  <a:pt x="24" y="33"/>
                  <a:pt x="2" y="0"/>
                  <a:pt x="19" y="4"/>
                </a:cubicBezTo>
                <a:close/>
              </a:path>
            </a:pathLst>
          </a:custGeom>
          <a:solidFill>
            <a:srgbClr val="0000CC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8399" name="Freeform 47"/>
          <p:cNvSpPr>
            <a:spLocks/>
          </p:cNvSpPr>
          <p:nvPr/>
        </p:nvSpPr>
        <p:spPr bwMode="auto">
          <a:xfrm>
            <a:off x="2330450" y="2451100"/>
            <a:ext cx="4535488" cy="1824038"/>
          </a:xfrm>
          <a:custGeom>
            <a:avLst/>
            <a:gdLst/>
            <a:ahLst/>
            <a:cxnLst>
              <a:cxn ang="0">
                <a:pos x="24" y="4"/>
              </a:cxn>
              <a:cxn ang="0">
                <a:pos x="123" y="89"/>
              </a:cxn>
              <a:cxn ang="0">
                <a:pos x="273" y="143"/>
              </a:cxn>
              <a:cxn ang="0">
                <a:pos x="509" y="199"/>
              </a:cxn>
              <a:cxn ang="0">
                <a:pos x="921" y="260"/>
              </a:cxn>
              <a:cxn ang="0">
                <a:pos x="1279" y="275"/>
              </a:cxn>
              <a:cxn ang="0">
                <a:pos x="1549" y="275"/>
              </a:cxn>
              <a:cxn ang="0">
                <a:pos x="1823" y="272"/>
              </a:cxn>
              <a:cxn ang="0">
                <a:pos x="2039" y="247"/>
              </a:cxn>
              <a:cxn ang="0">
                <a:pos x="2247" y="228"/>
              </a:cxn>
              <a:cxn ang="0">
                <a:pos x="2489" y="177"/>
              </a:cxn>
              <a:cxn ang="0">
                <a:pos x="2728" y="98"/>
              </a:cxn>
              <a:cxn ang="0">
                <a:pos x="2803" y="60"/>
              </a:cxn>
              <a:cxn ang="0">
                <a:pos x="2832" y="25"/>
              </a:cxn>
              <a:cxn ang="0">
                <a:pos x="2844" y="86"/>
              </a:cxn>
              <a:cxn ang="0">
                <a:pos x="2841" y="310"/>
              </a:cxn>
              <a:cxn ang="0">
                <a:pos x="2850" y="466"/>
              </a:cxn>
              <a:cxn ang="0">
                <a:pos x="2834" y="648"/>
              </a:cxn>
              <a:cxn ang="0">
                <a:pos x="2822" y="800"/>
              </a:cxn>
              <a:cxn ang="0">
                <a:pos x="2702" y="968"/>
              </a:cxn>
              <a:cxn ang="0">
                <a:pos x="2602" y="1028"/>
              </a:cxn>
              <a:cxn ang="0">
                <a:pos x="2272" y="1104"/>
              </a:cxn>
              <a:cxn ang="0">
                <a:pos x="2036" y="1142"/>
              </a:cxn>
              <a:cxn ang="0">
                <a:pos x="1628" y="1148"/>
              </a:cxn>
              <a:cxn ang="0">
                <a:pos x="1496" y="1138"/>
              </a:cxn>
              <a:cxn ang="0">
                <a:pos x="1326" y="1116"/>
              </a:cxn>
              <a:cxn ang="0">
                <a:pos x="1075" y="1091"/>
              </a:cxn>
              <a:cxn ang="0">
                <a:pos x="980" y="1088"/>
              </a:cxn>
              <a:cxn ang="0">
                <a:pos x="867" y="1075"/>
              </a:cxn>
              <a:cxn ang="0">
                <a:pos x="688" y="1072"/>
              </a:cxn>
              <a:cxn ang="0">
                <a:pos x="553" y="1063"/>
              </a:cxn>
              <a:cxn ang="0">
                <a:pos x="245" y="1021"/>
              </a:cxn>
              <a:cxn ang="0">
                <a:pos x="223" y="1003"/>
              </a:cxn>
              <a:cxn ang="0">
                <a:pos x="88" y="873"/>
              </a:cxn>
              <a:cxn ang="0">
                <a:pos x="66" y="797"/>
              </a:cxn>
              <a:cxn ang="0">
                <a:pos x="13" y="737"/>
              </a:cxn>
              <a:cxn ang="0">
                <a:pos x="13" y="664"/>
              </a:cxn>
              <a:cxn ang="0">
                <a:pos x="22" y="544"/>
              </a:cxn>
              <a:cxn ang="0">
                <a:pos x="22" y="427"/>
              </a:cxn>
              <a:cxn ang="0">
                <a:pos x="16" y="389"/>
              </a:cxn>
              <a:cxn ang="0">
                <a:pos x="9" y="301"/>
              </a:cxn>
              <a:cxn ang="0">
                <a:pos x="0" y="228"/>
              </a:cxn>
              <a:cxn ang="0">
                <a:pos x="9" y="136"/>
              </a:cxn>
              <a:cxn ang="0">
                <a:pos x="22" y="67"/>
              </a:cxn>
              <a:cxn ang="0">
                <a:pos x="24" y="4"/>
              </a:cxn>
            </a:cxnLst>
            <a:rect l="0" t="0" r="r" b="b"/>
            <a:pathLst>
              <a:path w="2851" h="1149">
                <a:moveTo>
                  <a:pt x="24" y="4"/>
                </a:moveTo>
                <a:cubicBezTo>
                  <a:pt x="41" y="8"/>
                  <a:pt x="82" y="66"/>
                  <a:pt x="123" y="89"/>
                </a:cubicBezTo>
                <a:cubicBezTo>
                  <a:pt x="164" y="112"/>
                  <a:pt x="209" y="125"/>
                  <a:pt x="273" y="143"/>
                </a:cubicBezTo>
                <a:cubicBezTo>
                  <a:pt x="337" y="160"/>
                  <a:pt x="401" y="179"/>
                  <a:pt x="509" y="199"/>
                </a:cubicBezTo>
                <a:cubicBezTo>
                  <a:pt x="617" y="219"/>
                  <a:pt x="793" y="247"/>
                  <a:pt x="921" y="260"/>
                </a:cubicBezTo>
                <a:cubicBezTo>
                  <a:pt x="1048" y="272"/>
                  <a:pt x="1174" y="272"/>
                  <a:pt x="1279" y="275"/>
                </a:cubicBezTo>
                <a:cubicBezTo>
                  <a:pt x="1384" y="278"/>
                  <a:pt x="1459" y="275"/>
                  <a:pt x="1549" y="275"/>
                </a:cubicBezTo>
                <a:cubicBezTo>
                  <a:pt x="1639" y="275"/>
                  <a:pt x="1741" y="276"/>
                  <a:pt x="1823" y="272"/>
                </a:cubicBezTo>
                <a:cubicBezTo>
                  <a:pt x="1904" y="268"/>
                  <a:pt x="1969" y="254"/>
                  <a:pt x="2039" y="247"/>
                </a:cubicBezTo>
                <a:cubicBezTo>
                  <a:pt x="2110" y="239"/>
                  <a:pt x="2172" y="239"/>
                  <a:pt x="2247" y="228"/>
                </a:cubicBezTo>
                <a:cubicBezTo>
                  <a:pt x="2321" y="216"/>
                  <a:pt x="2409" y="198"/>
                  <a:pt x="2489" y="177"/>
                </a:cubicBezTo>
                <a:cubicBezTo>
                  <a:pt x="2568" y="156"/>
                  <a:pt x="2675" y="117"/>
                  <a:pt x="2728" y="98"/>
                </a:cubicBezTo>
                <a:cubicBezTo>
                  <a:pt x="2780" y="79"/>
                  <a:pt x="2786" y="72"/>
                  <a:pt x="2803" y="60"/>
                </a:cubicBezTo>
                <a:cubicBezTo>
                  <a:pt x="2820" y="48"/>
                  <a:pt x="2825" y="21"/>
                  <a:pt x="2832" y="25"/>
                </a:cubicBezTo>
                <a:cubicBezTo>
                  <a:pt x="2839" y="29"/>
                  <a:pt x="2843" y="39"/>
                  <a:pt x="2844" y="86"/>
                </a:cubicBezTo>
                <a:cubicBezTo>
                  <a:pt x="2845" y="133"/>
                  <a:pt x="2840" y="247"/>
                  <a:pt x="2841" y="310"/>
                </a:cubicBezTo>
                <a:cubicBezTo>
                  <a:pt x="2842" y="373"/>
                  <a:pt x="2851" y="410"/>
                  <a:pt x="2850" y="466"/>
                </a:cubicBezTo>
                <a:cubicBezTo>
                  <a:pt x="2849" y="522"/>
                  <a:pt x="2839" y="592"/>
                  <a:pt x="2834" y="648"/>
                </a:cubicBezTo>
                <a:cubicBezTo>
                  <a:pt x="2829" y="704"/>
                  <a:pt x="2844" y="746"/>
                  <a:pt x="2822" y="800"/>
                </a:cubicBezTo>
                <a:cubicBezTo>
                  <a:pt x="2800" y="854"/>
                  <a:pt x="2739" y="930"/>
                  <a:pt x="2702" y="968"/>
                </a:cubicBezTo>
                <a:cubicBezTo>
                  <a:pt x="2666" y="1006"/>
                  <a:pt x="2673" y="1006"/>
                  <a:pt x="2602" y="1028"/>
                </a:cubicBezTo>
                <a:cubicBezTo>
                  <a:pt x="2531" y="1050"/>
                  <a:pt x="2366" y="1085"/>
                  <a:pt x="2272" y="1104"/>
                </a:cubicBezTo>
                <a:cubicBezTo>
                  <a:pt x="2178" y="1123"/>
                  <a:pt x="2143" y="1134"/>
                  <a:pt x="2036" y="1142"/>
                </a:cubicBezTo>
                <a:cubicBezTo>
                  <a:pt x="1929" y="1149"/>
                  <a:pt x="1718" y="1149"/>
                  <a:pt x="1628" y="1148"/>
                </a:cubicBezTo>
                <a:cubicBezTo>
                  <a:pt x="1538" y="1147"/>
                  <a:pt x="1546" y="1144"/>
                  <a:pt x="1496" y="1138"/>
                </a:cubicBezTo>
                <a:cubicBezTo>
                  <a:pt x="1445" y="1133"/>
                  <a:pt x="1396" y="1124"/>
                  <a:pt x="1326" y="1116"/>
                </a:cubicBezTo>
                <a:cubicBezTo>
                  <a:pt x="1256" y="1109"/>
                  <a:pt x="1132" y="1095"/>
                  <a:pt x="1075" y="1091"/>
                </a:cubicBezTo>
                <a:cubicBezTo>
                  <a:pt x="1017" y="1087"/>
                  <a:pt x="1015" y="1090"/>
                  <a:pt x="980" y="1088"/>
                </a:cubicBezTo>
                <a:cubicBezTo>
                  <a:pt x="946" y="1086"/>
                  <a:pt x="915" y="1077"/>
                  <a:pt x="867" y="1075"/>
                </a:cubicBezTo>
                <a:cubicBezTo>
                  <a:pt x="819" y="1073"/>
                  <a:pt x="741" y="1074"/>
                  <a:pt x="688" y="1072"/>
                </a:cubicBezTo>
                <a:cubicBezTo>
                  <a:pt x="636" y="1070"/>
                  <a:pt x="626" y="1071"/>
                  <a:pt x="553" y="1063"/>
                </a:cubicBezTo>
                <a:cubicBezTo>
                  <a:pt x="480" y="1054"/>
                  <a:pt x="300" y="1031"/>
                  <a:pt x="245" y="1021"/>
                </a:cubicBezTo>
                <a:cubicBezTo>
                  <a:pt x="191" y="1012"/>
                  <a:pt x="249" y="1027"/>
                  <a:pt x="223" y="1003"/>
                </a:cubicBezTo>
                <a:cubicBezTo>
                  <a:pt x="197" y="978"/>
                  <a:pt x="114" y="907"/>
                  <a:pt x="88" y="873"/>
                </a:cubicBezTo>
                <a:cubicBezTo>
                  <a:pt x="62" y="839"/>
                  <a:pt x="79" y="819"/>
                  <a:pt x="66" y="797"/>
                </a:cubicBezTo>
                <a:cubicBezTo>
                  <a:pt x="53" y="775"/>
                  <a:pt x="21" y="759"/>
                  <a:pt x="13" y="737"/>
                </a:cubicBezTo>
                <a:cubicBezTo>
                  <a:pt x="4" y="715"/>
                  <a:pt x="12" y="696"/>
                  <a:pt x="13" y="664"/>
                </a:cubicBezTo>
                <a:cubicBezTo>
                  <a:pt x="14" y="633"/>
                  <a:pt x="21" y="583"/>
                  <a:pt x="22" y="544"/>
                </a:cubicBezTo>
                <a:cubicBezTo>
                  <a:pt x="23" y="505"/>
                  <a:pt x="23" y="452"/>
                  <a:pt x="22" y="427"/>
                </a:cubicBezTo>
                <a:cubicBezTo>
                  <a:pt x="21" y="402"/>
                  <a:pt x="18" y="410"/>
                  <a:pt x="16" y="389"/>
                </a:cubicBezTo>
                <a:cubicBezTo>
                  <a:pt x="14" y="368"/>
                  <a:pt x="12" y="327"/>
                  <a:pt x="9" y="301"/>
                </a:cubicBezTo>
                <a:cubicBezTo>
                  <a:pt x="7" y="274"/>
                  <a:pt x="0" y="255"/>
                  <a:pt x="0" y="228"/>
                </a:cubicBezTo>
                <a:cubicBezTo>
                  <a:pt x="0" y="200"/>
                  <a:pt x="6" y="163"/>
                  <a:pt x="9" y="136"/>
                </a:cubicBezTo>
                <a:cubicBezTo>
                  <a:pt x="13" y="110"/>
                  <a:pt x="20" y="89"/>
                  <a:pt x="22" y="67"/>
                </a:cubicBezTo>
                <a:cubicBezTo>
                  <a:pt x="24" y="45"/>
                  <a:pt x="7" y="0"/>
                  <a:pt x="24" y="4"/>
                </a:cubicBezTo>
                <a:close/>
              </a:path>
            </a:pathLst>
          </a:custGeom>
          <a:solidFill>
            <a:srgbClr val="0000CC"/>
          </a:solidFill>
          <a:ln w="19050" cmpd="sng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8400" name="Oval 48"/>
          <p:cNvSpPr>
            <a:spLocks noChangeArrowheads="1"/>
          </p:cNvSpPr>
          <p:nvPr/>
        </p:nvSpPr>
        <p:spPr bwMode="auto">
          <a:xfrm>
            <a:off x="1112838" y="2365375"/>
            <a:ext cx="296862" cy="1651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pt-BR" sz="1200" b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28401" name="Oval 49"/>
          <p:cNvSpPr>
            <a:spLocks noChangeArrowheads="1"/>
          </p:cNvSpPr>
          <p:nvPr/>
        </p:nvSpPr>
        <p:spPr bwMode="auto">
          <a:xfrm>
            <a:off x="563563" y="2363788"/>
            <a:ext cx="296862" cy="1651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pt-BR" sz="1200" b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28402" name="Oval 50"/>
          <p:cNvSpPr>
            <a:spLocks noChangeArrowheads="1"/>
          </p:cNvSpPr>
          <p:nvPr/>
        </p:nvSpPr>
        <p:spPr bwMode="auto">
          <a:xfrm>
            <a:off x="6865938" y="5621338"/>
            <a:ext cx="1062037" cy="500062"/>
          </a:xfrm>
          <a:prstGeom prst="ellipse">
            <a:avLst/>
          </a:prstGeom>
          <a:solidFill>
            <a:srgbClr val="7B7BFF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8403" name="Rectangle 51"/>
          <p:cNvSpPr>
            <a:spLocks noChangeArrowheads="1"/>
          </p:cNvSpPr>
          <p:nvPr/>
        </p:nvSpPr>
        <p:spPr bwMode="auto">
          <a:xfrm>
            <a:off x="6865938" y="2351088"/>
            <a:ext cx="1062037" cy="3529012"/>
          </a:xfrm>
          <a:prstGeom prst="rect">
            <a:avLst/>
          </a:prstGeom>
          <a:solidFill>
            <a:srgbClr val="7B7BFF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8404" name="Rectangle 52"/>
          <p:cNvSpPr>
            <a:spLocks noChangeArrowheads="1"/>
          </p:cNvSpPr>
          <p:nvPr/>
        </p:nvSpPr>
        <p:spPr bwMode="auto">
          <a:xfrm>
            <a:off x="6877050" y="5788025"/>
            <a:ext cx="946150" cy="180975"/>
          </a:xfrm>
          <a:prstGeom prst="rect">
            <a:avLst/>
          </a:prstGeom>
          <a:solidFill>
            <a:srgbClr val="7B7BFF"/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8405" name="Oval 53"/>
          <p:cNvSpPr>
            <a:spLocks noChangeArrowheads="1"/>
          </p:cNvSpPr>
          <p:nvPr/>
        </p:nvSpPr>
        <p:spPr bwMode="auto">
          <a:xfrm>
            <a:off x="6865938" y="2097088"/>
            <a:ext cx="1062037" cy="546100"/>
          </a:xfrm>
          <a:prstGeom prst="ellipse">
            <a:avLst/>
          </a:prstGeom>
          <a:solidFill>
            <a:srgbClr val="7B7BFF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8406" name="Rectangle 54"/>
          <p:cNvSpPr>
            <a:spLocks noChangeAspect="1" noChangeArrowheads="1"/>
          </p:cNvSpPr>
          <p:nvPr/>
        </p:nvSpPr>
        <p:spPr bwMode="auto">
          <a:xfrm>
            <a:off x="6921500" y="1811338"/>
            <a:ext cx="89693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pt-BR" sz="1200" b="1">
                <a:solidFill>
                  <a:srgbClr val="0000CC"/>
                </a:solidFill>
                <a:latin typeface="Arial" pitchFamily="34" charset="0"/>
              </a:rPr>
              <a:t>Cliente</a:t>
            </a:r>
          </a:p>
        </p:txBody>
      </p:sp>
      <p:sp>
        <p:nvSpPr>
          <p:cNvPr id="228407" name="Oval 55"/>
          <p:cNvSpPr>
            <a:spLocks noChangeArrowheads="1"/>
          </p:cNvSpPr>
          <p:nvPr/>
        </p:nvSpPr>
        <p:spPr bwMode="auto">
          <a:xfrm>
            <a:off x="7534275" y="2174875"/>
            <a:ext cx="296863" cy="1651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pt-BR" sz="1200" b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28408" name="Oval 56"/>
          <p:cNvSpPr>
            <a:spLocks noChangeArrowheads="1"/>
          </p:cNvSpPr>
          <p:nvPr/>
        </p:nvSpPr>
        <p:spPr bwMode="auto">
          <a:xfrm>
            <a:off x="7258050" y="2108200"/>
            <a:ext cx="296863" cy="1651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pt-BR" sz="1200" b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28409" name="Oval 57"/>
          <p:cNvSpPr>
            <a:spLocks noChangeArrowheads="1"/>
          </p:cNvSpPr>
          <p:nvPr/>
        </p:nvSpPr>
        <p:spPr bwMode="auto">
          <a:xfrm>
            <a:off x="6977063" y="2168525"/>
            <a:ext cx="296862" cy="1651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pt-BR" sz="1200" b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28410" name="Rectangle 58"/>
          <p:cNvSpPr>
            <a:spLocks noChangeAspect="1" noChangeArrowheads="1"/>
          </p:cNvSpPr>
          <p:nvPr/>
        </p:nvSpPr>
        <p:spPr bwMode="auto">
          <a:xfrm>
            <a:off x="7772400" y="1577975"/>
            <a:ext cx="11430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pt-BR" sz="1200" b="1">
                <a:solidFill>
                  <a:srgbClr val="0000CC"/>
                </a:solidFill>
                <a:latin typeface="Arial" pitchFamily="34" charset="0"/>
              </a:rPr>
              <a:t>Consumidor/Usuário</a:t>
            </a:r>
          </a:p>
          <a:p>
            <a:pPr algn="ctr" eaLnBrk="0" hangingPunct="0">
              <a:lnSpc>
                <a:spcPct val="90000"/>
              </a:lnSpc>
            </a:pPr>
            <a:endParaRPr lang="pt-BR" sz="1200" b="1">
              <a:solidFill>
                <a:srgbClr val="0000CC"/>
              </a:solidFill>
              <a:latin typeface="Arial" pitchFamily="34" charset="0"/>
            </a:endParaRPr>
          </a:p>
        </p:txBody>
      </p:sp>
      <p:sp>
        <p:nvSpPr>
          <p:cNvPr id="228411" name="Oval 59"/>
          <p:cNvSpPr>
            <a:spLocks noChangeArrowheads="1"/>
          </p:cNvSpPr>
          <p:nvPr/>
        </p:nvSpPr>
        <p:spPr bwMode="auto">
          <a:xfrm>
            <a:off x="7839075" y="5621338"/>
            <a:ext cx="1063625" cy="500062"/>
          </a:xfrm>
          <a:prstGeom prst="ellipse">
            <a:avLst/>
          </a:prstGeom>
          <a:solidFill>
            <a:srgbClr val="7B7BFF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8412" name="Rectangle 60"/>
          <p:cNvSpPr>
            <a:spLocks noChangeArrowheads="1"/>
          </p:cNvSpPr>
          <p:nvPr/>
        </p:nvSpPr>
        <p:spPr bwMode="auto">
          <a:xfrm>
            <a:off x="7839075" y="2347913"/>
            <a:ext cx="1063625" cy="3560762"/>
          </a:xfrm>
          <a:prstGeom prst="rect">
            <a:avLst/>
          </a:prstGeom>
          <a:solidFill>
            <a:srgbClr val="7B7BFF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8413" name="Oval 61"/>
          <p:cNvSpPr>
            <a:spLocks noChangeArrowheads="1"/>
          </p:cNvSpPr>
          <p:nvPr/>
        </p:nvSpPr>
        <p:spPr bwMode="auto">
          <a:xfrm>
            <a:off x="7839075" y="2097088"/>
            <a:ext cx="1063625" cy="546100"/>
          </a:xfrm>
          <a:prstGeom prst="ellipse">
            <a:avLst/>
          </a:prstGeom>
          <a:solidFill>
            <a:srgbClr val="7B7BFF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8414" name="Rectangle 62"/>
          <p:cNvSpPr>
            <a:spLocks noChangeArrowheads="1"/>
          </p:cNvSpPr>
          <p:nvPr/>
        </p:nvSpPr>
        <p:spPr bwMode="auto">
          <a:xfrm>
            <a:off x="7850188" y="5783263"/>
            <a:ext cx="1038225" cy="198437"/>
          </a:xfrm>
          <a:prstGeom prst="rect">
            <a:avLst/>
          </a:prstGeom>
          <a:solidFill>
            <a:srgbClr val="7B7BFF"/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8415" name="Oval 63"/>
          <p:cNvSpPr>
            <a:spLocks noChangeArrowheads="1"/>
          </p:cNvSpPr>
          <p:nvPr/>
        </p:nvSpPr>
        <p:spPr bwMode="auto">
          <a:xfrm>
            <a:off x="7408863" y="2443163"/>
            <a:ext cx="296862" cy="1651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pt-BR" sz="1200" b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28416" name="Oval 64"/>
          <p:cNvSpPr>
            <a:spLocks noChangeArrowheads="1"/>
          </p:cNvSpPr>
          <p:nvPr/>
        </p:nvSpPr>
        <p:spPr bwMode="auto">
          <a:xfrm>
            <a:off x="7089775" y="2443163"/>
            <a:ext cx="296863" cy="1651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pt-BR" sz="1200" b="1">
              <a:solidFill>
                <a:schemeClr val="bg1"/>
              </a:solidFill>
              <a:latin typeface="Arial" pitchFamily="34" charset="0"/>
            </a:endParaRPr>
          </a:p>
        </p:txBody>
      </p:sp>
      <p:grpSp>
        <p:nvGrpSpPr>
          <p:cNvPr id="228417" name="Group 65"/>
          <p:cNvGrpSpPr>
            <a:grpSpLocks/>
          </p:cNvGrpSpPr>
          <p:nvPr/>
        </p:nvGrpSpPr>
        <p:grpSpPr bwMode="auto">
          <a:xfrm>
            <a:off x="492125" y="2863850"/>
            <a:ext cx="8396288" cy="3044825"/>
            <a:chOff x="310" y="1908"/>
            <a:chExt cx="5289" cy="1918"/>
          </a:xfrm>
        </p:grpSpPr>
        <p:sp>
          <p:nvSpPr>
            <p:cNvPr id="228418" name="AutoShape 66"/>
            <p:cNvSpPr>
              <a:spLocks noChangeArrowheads="1"/>
            </p:cNvSpPr>
            <p:nvPr/>
          </p:nvSpPr>
          <p:spPr bwMode="auto">
            <a:xfrm>
              <a:off x="310" y="1908"/>
              <a:ext cx="5289" cy="216"/>
            </a:xfrm>
            <a:prstGeom prst="rightArrow">
              <a:avLst>
                <a:gd name="adj1" fmla="val 50000"/>
                <a:gd name="adj2" fmla="val 132633"/>
              </a:avLst>
            </a:prstGeom>
            <a:solidFill>
              <a:schemeClr val="bg1"/>
            </a:solidFill>
            <a:ln w="12700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lIns="69850" tIns="36512" rIns="69850" bIns="36512" anchor="ctr"/>
            <a:lstStyle/>
            <a:p>
              <a:pPr algn="ctr" eaLnBrk="0" hangingPunct="0"/>
              <a:r>
                <a:rPr lang="pt-BR" sz="1400">
                  <a:solidFill>
                    <a:srgbClr val="0000CC"/>
                  </a:solidFill>
                  <a:latin typeface="Arial" pitchFamily="34" charset="0"/>
                </a:rPr>
                <a:t>GERENCIAMENTO DO RELACIONAMENTO COM CLIENTES</a:t>
              </a:r>
            </a:p>
          </p:txBody>
        </p:sp>
        <p:sp>
          <p:nvSpPr>
            <p:cNvPr id="228419" name="AutoShape 67"/>
            <p:cNvSpPr>
              <a:spLocks noChangeArrowheads="1"/>
            </p:cNvSpPr>
            <p:nvPr/>
          </p:nvSpPr>
          <p:spPr bwMode="auto">
            <a:xfrm>
              <a:off x="313" y="2144"/>
              <a:ext cx="5280" cy="217"/>
            </a:xfrm>
            <a:prstGeom prst="rightArrow">
              <a:avLst>
                <a:gd name="adj1" fmla="val 50000"/>
                <a:gd name="adj2" fmla="val 136641"/>
              </a:avLst>
            </a:prstGeom>
            <a:solidFill>
              <a:schemeClr val="bg1"/>
            </a:solidFill>
            <a:ln w="12700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lIns="69850" tIns="36512" rIns="69850" bIns="36512" anchor="ctr"/>
            <a:lstStyle/>
            <a:p>
              <a:pPr algn="ctr" eaLnBrk="0" hangingPunct="0"/>
              <a:r>
                <a:rPr lang="pt-BR" sz="1400">
                  <a:solidFill>
                    <a:srgbClr val="0000CC"/>
                  </a:solidFill>
                  <a:latin typeface="Arial" pitchFamily="34" charset="0"/>
                </a:rPr>
                <a:t>GERENCIAMENTO DO SERVI</a:t>
              </a:r>
              <a:r>
                <a:rPr lang="pt-BR" sz="140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ÇO A CLIENTES</a:t>
              </a:r>
            </a:p>
          </p:txBody>
        </p:sp>
        <p:sp>
          <p:nvSpPr>
            <p:cNvPr id="228420" name="AutoShape 68"/>
            <p:cNvSpPr>
              <a:spLocks noChangeArrowheads="1"/>
            </p:cNvSpPr>
            <p:nvPr/>
          </p:nvSpPr>
          <p:spPr bwMode="auto">
            <a:xfrm>
              <a:off x="313" y="2382"/>
              <a:ext cx="5280" cy="217"/>
            </a:xfrm>
            <a:prstGeom prst="rightArrow">
              <a:avLst>
                <a:gd name="adj1" fmla="val 50000"/>
                <a:gd name="adj2" fmla="val 136641"/>
              </a:avLst>
            </a:prstGeom>
            <a:solidFill>
              <a:schemeClr val="bg1"/>
            </a:solidFill>
            <a:ln w="12700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lIns="69850" tIns="36512" rIns="69850" bIns="36512" anchor="ctr"/>
            <a:lstStyle/>
            <a:p>
              <a:pPr algn="ctr" eaLnBrk="0" hangingPunct="0"/>
              <a:r>
                <a:rPr lang="pt-BR" sz="1400">
                  <a:solidFill>
                    <a:srgbClr val="0000CC"/>
                  </a:solidFill>
                  <a:latin typeface="Arial" pitchFamily="34" charset="0"/>
                </a:rPr>
                <a:t>GERENCIAMENTO DA DEMANDA</a:t>
              </a:r>
            </a:p>
          </p:txBody>
        </p:sp>
        <p:sp>
          <p:nvSpPr>
            <p:cNvPr id="228421" name="AutoShape 69"/>
            <p:cNvSpPr>
              <a:spLocks noChangeArrowheads="1"/>
            </p:cNvSpPr>
            <p:nvPr/>
          </p:nvSpPr>
          <p:spPr bwMode="auto">
            <a:xfrm>
              <a:off x="313" y="2632"/>
              <a:ext cx="5280" cy="214"/>
            </a:xfrm>
            <a:prstGeom prst="rightArrow">
              <a:avLst>
                <a:gd name="adj1" fmla="val 50000"/>
                <a:gd name="adj2" fmla="val 136044"/>
              </a:avLst>
            </a:prstGeom>
            <a:solidFill>
              <a:schemeClr val="bg1"/>
            </a:solidFill>
            <a:ln w="12700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lIns="69850" tIns="36512" rIns="69850" bIns="36512" anchor="ctr"/>
            <a:lstStyle/>
            <a:p>
              <a:pPr algn="ctr" eaLnBrk="0" hangingPunct="0"/>
              <a:r>
                <a:rPr lang="pt-BR" sz="1400">
                  <a:solidFill>
                    <a:srgbClr val="0000CC"/>
                  </a:solidFill>
                  <a:latin typeface="Arial" pitchFamily="34" charset="0"/>
                </a:rPr>
                <a:t>ATENDIMENTO DE PEDIDOS</a:t>
              </a:r>
            </a:p>
          </p:txBody>
        </p:sp>
        <p:sp>
          <p:nvSpPr>
            <p:cNvPr id="228422" name="AutoShape 70"/>
            <p:cNvSpPr>
              <a:spLocks noChangeArrowheads="1"/>
            </p:cNvSpPr>
            <p:nvPr/>
          </p:nvSpPr>
          <p:spPr bwMode="auto">
            <a:xfrm>
              <a:off x="313" y="2880"/>
              <a:ext cx="5280" cy="217"/>
            </a:xfrm>
            <a:prstGeom prst="rightArrow">
              <a:avLst>
                <a:gd name="adj1" fmla="val 50000"/>
                <a:gd name="adj2" fmla="val 134163"/>
              </a:avLst>
            </a:prstGeom>
            <a:solidFill>
              <a:schemeClr val="bg1"/>
            </a:solidFill>
            <a:ln w="12700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lIns="69850" tIns="36512" rIns="69850" bIns="36512" anchor="ctr"/>
            <a:lstStyle/>
            <a:p>
              <a:pPr algn="ctr" eaLnBrk="0" hangingPunct="0"/>
              <a:r>
                <a:rPr lang="pt-BR" sz="1400">
                  <a:solidFill>
                    <a:srgbClr val="0000CC"/>
                  </a:solidFill>
                  <a:latin typeface="Arial" pitchFamily="34" charset="0"/>
                </a:rPr>
                <a:t>GERENCIAMENTO DO FLUXO DE PRODU</a:t>
              </a:r>
              <a:r>
                <a:rPr lang="pt-BR" sz="140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ÇÃO</a:t>
              </a:r>
            </a:p>
          </p:txBody>
        </p:sp>
        <p:sp>
          <p:nvSpPr>
            <p:cNvPr id="228423" name="AutoShape 71"/>
            <p:cNvSpPr>
              <a:spLocks noChangeArrowheads="1"/>
            </p:cNvSpPr>
            <p:nvPr/>
          </p:nvSpPr>
          <p:spPr bwMode="auto">
            <a:xfrm>
              <a:off x="313" y="3133"/>
              <a:ext cx="5280" cy="218"/>
            </a:xfrm>
            <a:prstGeom prst="rightArrow">
              <a:avLst>
                <a:gd name="adj1" fmla="val 50000"/>
                <a:gd name="adj2" fmla="val 133547"/>
              </a:avLst>
            </a:prstGeom>
            <a:solidFill>
              <a:schemeClr val="bg1"/>
            </a:solidFill>
            <a:ln w="12700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lIns="69850" tIns="36512" rIns="69850" bIns="36512" anchor="ctr"/>
            <a:lstStyle/>
            <a:p>
              <a:pPr algn="ctr" eaLnBrk="0" hangingPunct="0"/>
              <a:r>
                <a:rPr lang="pt-BR" sz="1400">
                  <a:solidFill>
                    <a:srgbClr val="0000CC"/>
                  </a:solidFill>
                  <a:latin typeface="Arial" pitchFamily="34" charset="0"/>
                </a:rPr>
                <a:t>GERENCIAMENTO DAS RELAÇÕES DE FORNECIMENTO</a:t>
              </a:r>
            </a:p>
          </p:txBody>
        </p:sp>
        <p:sp>
          <p:nvSpPr>
            <p:cNvPr id="228424" name="AutoShape 72"/>
            <p:cNvSpPr>
              <a:spLocks noChangeArrowheads="1"/>
            </p:cNvSpPr>
            <p:nvPr/>
          </p:nvSpPr>
          <p:spPr bwMode="auto">
            <a:xfrm>
              <a:off x="313" y="3388"/>
              <a:ext cx="5280" cy="217"/>
            </a:xfrm>
            <a:prstGeom prst="rightArrow">
              <a:avLst>
                <a:gd name="adj1" fmla="val 50000"/>
                <a:gd name="adj2" fmla="val 134163"/>
              </a:avLst>
            </a:prstGeom>
            <a:solidFill>
              <a:schemeClr val="bg1"/>
            </a:solidFill>
            <a:ln w="12700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lIns="69850" tIns="36512" rIns="69850" bIns="36512" anchor="ctr"/>
            <a:lstStyle/>
            <a:p>
              <a:pPr algn="ctr" eaLnBrk="0" hangingPunct="0"/>
              <a:r>
                <a:rPr lang="pt-BR" sz="1400">
                  <a:solidFill>
                    <a:srgbClr val="0000CC"/>
                  </a:solidFill>
                  <a:latin typeface="Arial" pitchFamily="34" charset="0"/>
                </a:rPr>
                <a:t>DESENVOLVIMENTO E COMERCIALIZA</a:t>
              </a:r>
              <a:r>
                <a:rPr lang="pt-BR" sz="140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ÇÃO DE PRODUTOS</a:t>
              </a:r>
            </a:p>
          </p:txBody>
        </p:sp>
        <p:sp>
          <p:nvSpPr>
            <p:cNvPr id="228425" name="AutoShape 73"/>
            <p:cNvSpPr>
              <a:spLocks noChangeArrowheads="1"/>
            </p:cNvSpPr>
            <p:nvPr/>
          </p:nvSpPr>
          <p:spPr bwMode="auto">
            <a:xfrm flipH="1">
              <a:off x="322" y="3609"/>
              <a:ext cx="5277" cy="217"/>
            </a:xfrm>
            <a:prstGeom prst="rightArrow">
              <a:avLst>
                <a:gd name="adj1" fmla="val 50000"/>
                <a:gd name="adj2" fmla="val 141405"/>
              </a:avLst>
            </a:prstGeom>
            <a:solidFill>
              <a:schemeClr val="bg1"/>
            </a:solidFill>
            <a:ln w="12700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lIns="69850" tIns="36512" rIns="69850" bIns="36512" anchor="ctr"/>
            <a:lstStyle/>
            <a:p>
              <a:pPr algn="ctr" eaLnBrk="0" hangingPunct="0"/>
              <a:r>
                <a:rPr lang="pt-BR" sz="1400">
                  <a:solidFill>
                    <a:srgbClr val="0000CC"/>
                  </a:solidFill>
                  <a:latin typeface="Arial" pitchFamily="34" charset="0"/>
                </a:rPr>
                <a:t>GERENCIAMENTO DE DEVOLU</a:t>
              </a:r>
              <a:r>
                <a:rPr lang="pt-BR" sz="140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ÇÕES</a:t>
              </a:r>
            </a:p>
          </p:txBody>
        </p:sp>
      </p:grpSp>
      <p:sp>
        <p:nvSpPr>
          <p:cNvPr id="228426" name="AutoShape 74"/>
          <p:cNvSpPr>
            <a:spLocks noChangeArrowheads="1"/>
          </p:cNvSpPr>
          <p:nvPr/>
        </p:nvSpPr>
        <p:spPr bwMode="auto">
          <a:xfrm>
            <a:off x="485775" y="2184400"/>
            <a:ext cx="8399463" cy="344488"/>
          </a:xfrm>
          <a:prstGeom prst="rightArrow">
            <a:avLst>
              <a:gd name="adj1" fmla="val 50000"/>
              <a:gd name="adj2" fmla="val 132072"/>
            </a:avLst>
          </a:prstGeom>
          <a:solidFill>
            <a:srgbClr val="B2B2B2"/>
          </a:solidFill>
          <a:ln w="19050">
            <a:solidFill>
              <a:srgbClr val="5F5F5F"/>
            </a:solidFill>
            <a:miter lim="800000"/>
            <a:headEnd/>
            <a:tailEnd/>
          </a:ln>
          <a:effectLst/>
        </p:spPr>
        <p:txBody>
          <a:bodyPr wrap="none" lIns="69850" tIns="36512" rIns="69850" bIns="36512" anchor="ctr"/>
          <a:lstStyle/>
          <a:p>
            <a:pPr algn="ctr" eaLnBrk="0" hangingPunct="0"/>
            <a:r>
              <a:rPr lang="pt-BR" sz="1400" b="1">
                <a:solidFill>
                  <a:srgbClr val="0000CC"/>
                </a:solidFill>
                <a:latin typeface="Arial Narrow" pitchFamily="34" charset="0"/>
              </a:rPr>
              <a:t>FLUXO DO PRODUTO</a:t>
            </a:r>
          </a:p>
        </p:txBody>
      </p:sp>
      <p:sp>
        <p:nvSpPr>
          <p:cNvPr id="228427" name="Oval 75"/>
          <p:cNvSpPr>
            <a:spLocks noChangeArrowheads="1"/>
          </p:cNvSpPr>
          <p:nvPr/>
        </p:nvSpPr>
        <p:spPr bwMode="auto">
          <a:xfrm>
            <a:off x="2601913" y="2319338"/>
            <a:ext cx="1430337" cy="369887"/>
          </a:xfrm>
          <a:prstGeom prst="ellipse">
            <a:avLst/>
          </a:prstGeom>
          <a:solidFill>
            <a:srgbClr val="CC0000"/>
          </a:solidFill>
          <a:ln w="1905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pt-BR" sz="1300" b="1">
                <a:solidFill>
                  <a:schemeClr val="bg1"/>
                </a:solidFill>
              </a:rPr>
              <a:t>Produção</a:t>
            </a:r>
          </a:p>
        </p:txBody>
      </p:sp>
      <p:sp>
        <p:nvSpPr>
          <p:cNvPr id="228428" name="Oval 76"/>
          <p:cNvSpPr>
            <a:spLocks noChangeArrowheads="1"/>
          </p:cNvSpPr>
          <p:nvPr/>
        </p:nvSpPr>
        <p:spPr bwMode="auto">
          <a:xfrm>
            <a:off x="5213350" y="2324100"/>
            <a:ext cx="1428750" cy="369888"/>
          </a:xfrm>
          <a:prstGeom prst="ellipse">
            <a:avLst/>
          </a:prstGeom>
          <a:solidFill>
            <a:srgbClr val="CC0000"/>
          </a:solidFill>
          <a:ln w="1905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pt-BR" sz="1300" b="1">
                <a:solidFill>
                  <a:schemeClr val="bg1"/>
                </a:solidFill>
              </a:rPr>
              <a:t>Finanças</a:t>
            </a:r>
          </a:p>
        </p:txBody>
      </p:sp>
      <p:sp>
        <p:nvSpPr>
          <p:cNvPr id="228429" name="Rectangle 77"/>
          <p:cNvSpPr>
            <a:spLocks noChangeAspect="1" noChangeArrowheads="1"/>
          </p:cNvSpPr>
          <p:nvPr/>
        </p:nvSpPr>
        <p:spPr bwMode="auto">
          <a:xfrm>
            <a:off x="4000500" y="1531938"/>
            <a:ext cx="121443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pt-BR" sz="1200" b="1">
                <a:solidFill>
                  <a:srgbClr val="0000CC"/>
                </a:solidFill>
              </a:rPr>
              <a:t>Fabricante</a:t>
            </a:r>
          </a:p>
        </p:txBody>
      </p:sp>
      <p:sp>
        <p:nvSpPr>
          <p:cNvPr id="228430" name="Oval 78"/>
          <p:cNvSpPr>
            <a:spLocks noChangeAspect="1" noChangeArrowheads="1"/>
          </p:cNvSpPr>
          <p:nvPr/>
        </p:nvSpPr>
        <p:spPr bwMode="auto">
          <a:xfrm>
            <a:off x="549275" y="968375"/>
            <a:ext cx="8124825" cy="346075"/>
          </a:xfrm>
          <a:prstGeom prst="ellipse">
            <a:avLst/>
          </a:prstGeom>
          <a:solidFill>
            <a:srgbClr val="00CC66"/>
          </a:solidFill>
          <a:ln w="127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pt-BR" sz="1600" b="1">
                <a:solidFill>
                  <a:schemeClr val="bg1"/>
                </a:solidFill>
              </a:rPr>
              <a:t>Fluxo de Informação</a:t>
            </a:r>
          </a:p>
        </p:txBody>
      </p:sp>
      <p:sp>
        <p:nvSpPr>
          <p:cNvPr id="228431" name="Text Box 79"/>
          <p:cNvSpPr txBox="1">
            <a:spLocks noChangeArrowheads="1"/>
          </p:cNvSpPr>
          <p:nvPr/>
        </p:nvSpPr>
        <p:spPr bwMode="auto">
          <a:xfrm>
            <a:off x="0" y="6515100"/>
            <a:ext cx="91440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457200" indent="-457200" algn="ctr" eaLnBrk="0" hangingPunct="0">
              <a:spcBef>
                <a:spcPct val="50000"/>
              </a:spcBef>
            </a:pPr>
            <a:r>
              <a:rPr lang="pt-BR" sz="1800">
                <a:latin typeface="Arial" pitchFamily="34" charset="0"/>
              </a:rPr>
              <a:t>http://www.fisher.osu.edu/centers/scm/about-the-forum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000" b="1">
                <a:latin typeface="Arial" pitchFamily="34" charset="0"/>
                <a:cs typeface="Arial" pitchFamily="34" charset="0"/>
              </a:rPr>
              <a:t>SCOR-</a:t>
            </a:r>
            <a:r>
              <a:rPr lang="pt-BR" sz="2000" b="1" i="1">
                <a:latin typeface="Arial" pitchFamily="34" charset="0"/>
                <a:cs typeface="Arial" pitchFamily="34" charset="0"/>
              </a:rPr>
              <a:t>Supply-Chain Operations Reference Model</a:t>
            </a:r>
            <a:r>
              <a:rPr lang="pt-BR" sz="2000" b="1">
                <a:latin typeface="Arial" pitchFamily="34" charset="0"/>
                <a:cs typeface="Arial" pitchFamily="34" charset="0"/>
              </a:rPr>
              <a:t> – </a:t>
            </a:r>
            <a:r>
              <a:rPr lang="pt-BR" sz="2000" b="1" i="1">
                <a:latin typeface="Arial" pitchFamily="34" charset="0"/>
                <a:cs typeface="Arial" pitchFamily="34" charset="0"/>
              </a:rPr>
              <a:t>Supply Chain Council</a:t>
            </a:r>
            <a:endParaRPr lang="pt-BR" sz="2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1447800" y="6442075"/>
            <a:ext cx="6096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eaLnBrk="0" hangingPunct="0">
              <a:lnSpc>
                <a:spcPct val="105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pt-BR" sz="1800">
                <a:latin typeface="Arial" pitchFamily="34" charset="0"/>
                <a:cs typeface="Arial" pitchFamily="34" charset="0"/>
              </a:rPr>
              <a:t>http://supply-chain.org/resources/scor</a:t>
            </a:r>
          </a:p>
        </p:txBody>
      </p:sp>
      <p:pic>
        <p:nvPicPr>
          <p:cNvPr id="4100" name="Picture 44" descr="C:\Users\Reinaldo\Desktop\a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>
    <p:strips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1" name="Rectangle 3"/>
          <p:cNvSpPr>
            <a:spLocks noChangeArrowheads="1"/>
          </p:cNvSpPr>
          <p:nvPr>
            <p:ph type="body" idx="1"/>
          </p:nvPr>
        </p:nvSpPr>
        <p:spPr>
          <a:xfrm>
            <a:off x="838200" y="1409700"/>
            <a:ext cx="7924800" cy="4038600"/>
          </a:xfrm>
          <a:noFill/>
          <a:ln/>
        </p:spPr>
        <p:txBody>
          <a:bodyPr lIns="92075" tIns="46038" rIns="92075" bIns="46038"/>
          <a:lstStyle/>
          <a:p>
            <a:pPr>
              <a:buFontTx/>
              <a:buNone/>
            </a:pPr>
            <a:r>
              <a:rPr lang="pt-BR" sz="2800"/>
              <a:t>Definição de Logística Reversa (RLEC):</a:t>
            </a:r>
          </a:p>
          <a:p>
            <a:pPr algn="ctr">
              <a:buFontTx/>
              <a:buNone/>
            </a:pPr>
            <a:endParaRPr lang="pt-BR" sz="2800"/>
          </a:p>
          <a:p>
            <a:pPr algn="ctr">
              <a:buFontTx/>
              <a:buNone/>
            </a:pPr>
            <a:r>
              <a:rPr lang="pt-BR" sz="2800"/>
              <a:t>“LR é o processo de planejamento, implementação e controle do fluxo de matérias-primas, estoque em processo e produtos acabados (e seu fluxo de informação) </a:t>
            </a:r>
            <a:r>
              <a:rPr lang="pt-BR" sz="2800" u="sng">
                <a:solidFill>
                  <a:srgbClr val="003399"/>
                </a:solidFill>
              </a:rPr>
              <a:t>do ponto de consumo até o ponto de origem</a:t>
            </a:r>
            <a:r>
              <a:rPr lang="pt-BR" sz="2800"/>
              <a:t>, com o objetivo de recapturar valor ou realizar um descarte adequado”</a:t>
            </a:r>
          </a:p>
        </p:txBody>
      </p:sp>
      <p:sp>
        <p:nvSpPr>
          <p:cNvPr id="227333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43800" y="5486400"/>
            <a:ext cx="228600" cy="2286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78" name="Picture 10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3400" y="-228600"/>
            <a:ext cx="9677400" cy="7315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29379" name="AutoShape 1027"/>
          <p:cNvSpPr>
            <a:spLocks noChangeArrowheads="1"/>
          </p:cNvSpPr>
          <p:nvPr/>
        </p:nvSpPr>
        <p:spPr bwMode="auto">
          <a:xfrm>
            <a:off x="228600" y="3810000"/>
            <a:ext cx="1295400" cy="7620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9380" name="Line 1028"/>
          <p:cNvSpPr>
            <a:spLocks noChangeShapeType="1"/>
          </p:cNvSpPr>
          <p:nvPr/>
        </p:nvSpPr>
        <p:spPr bwMode="auto">
          <a:xfrm>
            <a:off x="5334000" y="5334000"/>
            <a:ext cx="1828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29381" name="Line 1029"/>
          <p:cNvSpPr>
            <a:spLocks noChangeShapeType="1"/>
          </p:cNvSpPr>
          <p:nvPr/>
        </p:nvSpPr>
        <p:spPr bwMode="auto">
          <a:xfrm>
            <a:off x="838200" y="5486400"/>
            <a:ext cx="8382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29382" name="Line 1030"/>
          <p:cNvSpPr>
            <a:spLocks noChangeShapeType="1"/>
          </p:cNvSpPr>
          <p:nvPr/>
        </p:nvSpPr>
        <p:spPr bwMode="auto">
          <a:xfrm flipV="1">
            <a:off x="1981200" y="4419600"/>
            <a:ext cx="4724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29383" name="Text Box 1031"/>
          <p:cNvSpPr txBox="1">
            <a:spLocks noChangeArrowheads="1"/>
          </p:cNvSpPr>
          <p:nvPr/>
        </p:nvSpPr>
        <p:spPr bwMode="auto">
          <a:xfrm>
            <a:off x="152400" y="533400"/>
            <a:ext cx="29718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Arial" pitchFamily="34" charset="0"/>
              </a:rPr>
              <a:t>www.rlec.org/</a:t>
            </a:r>
            <a:endParaRPr lang="pt-PT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324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1524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2452" name="Line 4"/>
          <p:cNvSpPr>
            <a:spLocks noChangeShapeType="1"/>
          </p:cNvSpPr>
          <p:nvPr/>
        </p:nvSpPr>
        <p:spPr bwMode="auto">
          <a:xfrm flipV="1">
            <a:off x="2514600" y="1219200"/>
            <a:ext cx="3581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32453" name="AutoShape 5"/>
          <p:cNvSpPr>
            <a:spLocks noChangeArrowheads="1"/>
          </p:cNvSpPr>
          <p:nvPr/>
        </p:nvSpPr>
        <p:spPr bwMode="auto">
          <a:xfrm>
            <a:off x="1524000" y="2133600"/>
            <a:ext cx="1676400" cy="457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32454" name="AutoShape 6"/>
          <p:cNvSpPr>
            <a:spLocks noChangeArrowheads="1"/>
          </p:cNvSpPr>
          <p:nvPr/>
        </p:nvSpPr>
        <p:spPr bwMode="auto">
          <a:xfrm>
            <a:off x="1600200" y="4724400"/>
            <a:ext cx="1143000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458200" cy="6096000"/>
          </a:xfrm>
        </p:spPr>
        <p:txBody>
          <a:bodyPr/>
          <a:lstStyle/>
          <a:p>
            <a:pPr>
              <a:buFontTx/>
              <a:buNone/>
            </a:pPr>
            <a:r>
              <a:rPr lang="pt-BR">
                <a:latin typeface="Arial" pitchFamily="34" charset="0"/>
              </a:rPr>
              <a:t>Linha do Tempo</a:t>
            </a:r>
          </a:p>
        </p:txBody>
      </p:sp>
      <p:pic>
        <p:nvPicPr>
          <p:cNvPr id="325635" name="Picture 3" descr="A:\Fig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500"/>
            <a:ext cx="9144000" cy="5600700"/>
          </a:xfrm>
          <a:prstGeom prst="rect">
            <a:avLst/>
          </a:prstGeom>
          <a:noFill/>
        </p:spPr>
      </p:pic>
      <p:sp>
        <p:nvSpPr>
          <p:cNvPr id="325636" name="Text Box 4"/>
          <p:cNvSpPr txBox="1">
            <a:spLocks noChangeArrowheads="1"/>
          </p:cNvSpPr>
          <p:nvPr/>
        </p:nvSpPr>
        <p:spPr bwMode="auto">
          <a:xfrm>
            <a:off x="5715000" y="0"/>
            <a:ext cx="3429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latin typeface="Arial" pitchFamily="34" charset="0"/>
              </a:rPr>
              <a:t>Lealdade do Cliente</a:t>
            </a:r>
          </a:p>
        </p:txBody>
      </p:sp>
      <p:pic>
        <p:nvPicPr>
          <p:cNvPr id="325637" name="Picture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457200"/>
            <a:ext cx="1752600" cy="137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3" name="Rectangle 3"/>
          <p:cNvSpPr>
            <a:spLocks noChangeArrowheads="1"/>
          </p:cNvSpPr>
          <p:nvPr>
            <p:ph type="body" idx="1"/>
          </p:nvPr>
        </p:nvSpPr>
        <p:spPr>
          <a:xfrm>
            <a:off x="228600" y="304800"/>
            <a:ext cx="8686800" cy="6019800"/>
          </a:xfrm>
          <a:noFill/>
          <a:ln/>
        </p:spPr>
        <p:txBody>
          <a:bodyPr lIns="92075" tIns="46038" rIns="92075" bIns="46038"/>
          <a:lstStyle/>
          <a:p>
            <a:pPr>
              <a:buFontTx/>
              <a:buNone/>
            </a:pPr>
            <a:r>
              <a:rPr lang="pt-BR">
                <a:latin typeface="Arial" pitchFamily="34" charset="0"/>
              </a:rPr>
              <a:t>Logística Direta e Reversa  </a:t>
            </a:r>
          </a:p>
          <a:p>
            <a:pPr algn="ctr"/>
            <a:endParaRPr lang="pt-BR">
              <a:latin typeface="Arial" pitchFamily="34" charset="0"/>
            </a:endParaRPr>
          </a:p>
        </p:txBody>
      </p:sp>
      <p:pic>
        <p:nvPicPr>
          <p:cNvPr id="235524" name="Picture 4" descr="C:\Meus documentos\logistica\FIG1Pá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9144000" cy="4953000"/>
          </a:xfrm>
          <a:prstGeom prst="rect">
            <a:avLst/>
          </a:prstGeom>
          <a:noFill/>
        </p:spPr>
      </p:pic>
      <p:sp>
        <p:nvSpPr>
          <p:cNvPr id="235525" name="Text Box 5"/>
          <p:cNvSpPr txBox="1">
            <a:spLocks noChangeArrowheads="1"/>
          </p:cNvSpPr>
          <p:nvPr/>
        </p:nvSpPr>
        <p:spPr bwMode="auto">
          <a:xfrm>
            <a:off x="2895600" y="632460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1" lang="pt-BR" sz="1800">
                <a:latin typeface="Arial" pitchFamily="34" charset="0"/>
              </a:rPr>
              <a:t>Tecnologística, 153, agosto/2008</a:t>
            </a:r>
          </a:p>
        </p:txBody>
      </p:sp>
    </p:spTree>
  </p:cSld>
  <p:clrMapOvr>
    <a:masterClrMapping/>
  </p:clrMapOvr>
  <p:transition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242" name="Picture 10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4243" name="Rectangle 1027"/>
          <p:cNvSpPr>
            <a:spLocks noChangeArrowheads="1"/>
          </p:cNvSpPr>
          <p:nvPr/>
        </p:nvSpPr>
        <p:spPr bwMode="auto">
          <a:xfrm>
            <a:off x="1809750" y="-3175"/>
            <a:ext cx="58912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3200">
                <a:latin typeface="Arial" pitchFamily="34" charset="0"/>
              </a:rPr>
              <a:t>Fluxo/Atividades Típicas em LR</a:t>
            </a:r>
            <a:endParaRPr lang="pt-PT" sz="3200">
              <a:latin typeface="Arial" pitchFamily="34" charset="0"/>
            </a:endParaRPr>
          </a:p>
        </p:txBody>
      </p:sp>
      <p:sp>
        <p:nvSpPr>
          <p:cNvPr id="394244" name="Text Box 1028"/>
          <p:cNvSpPr txBox="1">
            <a:spLocks noChangeArrowheads="1"/>
          </p:cNvSpPr>
          <p:nvPr/>
        </p:nvSpPr>
        <p:spPr bwMode="auto">
          <a:xfrm>
            <a:off x="2590800" y="6400800"/>
            <a:ext cx="556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pt-BR" sz="1800">
                <a:latin typeface="Arial" pitchFamily="34" charset="0"/>
              </a:rPr>
              <a:t>Tecnologística, 153, agosto/2008</a:t>
            </a:r>
            <a:endParaRPr kumimoji="1" lang="pt-PT" sz="180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1" name="Rectangle 1027"/>
          <p:cNvSpPr>
            <a:spLocks noChangeArrowheads="1"/>
          </p:cNvSpPr>
          <p:nvPr>
            <p:ph type="body" idx="1"/>
          </p:nvPr>
        </p:nvSpPr>
        <p:spPr>
          <a:xfrm>
            <a:off x="0" y="381000"/>
            <a:ext cx="9144000" cy="6019800"/>
          </a:xfrm>
          <a:noFill/>
          <a:ln/>
        </p:spPr>
        <p:txBody>
          <a:bodyPr lIns="92075" tIns="46038" rIns="92075" bIns="46038"/>
          <a:lstStyle/>
          <a:p>
            <a:pPr algn="ctr">
              <a:buFontTx/>
              <a:buNone/>
            </a:pPr>
            <a:r>
              <a:rPr lang="pt-BR" sz="2800">
                <a:latin typeface="Arial" pitchFamily="34" charset="0"/>
              </a:rPr>
              <a:t>Fontes de Fluxo Reverso</a:t>
            </a:r>
            <a:endParaRPr lang="pt-BR" sz="2400">
              <a:latin typeface="Arial" pitchFamily="34" charset="0"/>
            </a:endParaRPr>
          </a:p>
          <a:p>
            <a:pPr algn="just">
              <a:buFontTx/>
              <a:buNone/>
            </a:pPr>
            <a:r>
              <a:rPr lang="pt-BR" sz="2800">
                <a:latin typeface="Arial" pitchFamily="34" charset="0"/>
              </a:rPr>
              <a:t>                </a:t>
            </a:r>
          </a:p>
          <a:p>
            <a:pPr algn="just">
              <a:buFontTx/>
              <a:buNone/>
            </a:pPr>
            <a:r>
              <a:rPr lang="pt-BR" sz="2800">
                <a:latin typeface="Arial" pitchFamily="34" charset="0"/>
              </a:rPr>
              <a:t>                         </a:t>
            </a:r>
            <a:r>
              <a:rPr lang="pt-BR" sz="2800">
                <a:solidFill>
                  <a:srgbClr val="003399"/>
                </a:solidFill>
                <a:latin typeface="Arial" pitchFamily="34" charset="0"/>
              </a:rPr>
              <a:t>Parceiros na CS           Usuários Finais</a:t>
            </a:r>
            <a:endParaRPr lang="pt-BR" sz="2800">
              <a:latin typeface="Arial" pitchFamily="34" charset="0"/>
            </a:endParaRPr>
          </a:p>
          <a:p>
            <a:pPr algn="just">
              <a:buFontTx/>
              <a:buNone/>
            </a:pPr>
            <a:r>
              <a:rPr lang="pt-BR" sz="2800">
                <a:latin typeface="Arial" pitchFamily="34" charset="0"/>
              </a:rPr>
              <a:t>                  Retorno balanço estoque   Item Defeituoso</a:t>
            </a:r>
            <a:endParaRPr lang="pt-BR" sz="2400">
              <a:latin typeface="Arial" pitchFamily="34" charset="0"/>
            </a:endParaRPr>
          </a:p>
          <a:p>
            <a:pPr algn="just">
              <a:buFontTx/>
              <a:buNone/>
            </a:pPr>
            <a:r>
              <a:rPr lang="pt-BR" sz="2800">
                <a:latin typeface="Arial" pitchFamily="34" charset="0"/>
              </a:rPr>
              <a:t> </a:t>
            </a:r>
            <a:r>
              <a:rPr lang="pt-BR" sz="2800">
                <a:solidFill>
                  <a:srgbClr val="003399"/>
                </a:solidFill>
                <a:latin typeface="Arial" pitchFamily="34" charset="0"/>
              </a:rPr>
              <a:t>Produto</a:t>
            </a:r>
            <a:r>
              <a:rPr lang="pt-BR" sz="2800">
                <a:latin typeface="Arial" pitchFamily="34" charset="0"/>
              </a:rPr>
              <a:t>         Retorno de vendas      Retorno Garantia</a:t>
            </a:r>
          </a:p>
          <a:p>
            <a:pPr algn="just">
              <a:buFontTx/>
              <a:buNone/>
            </a:pPr>
            <a:r>
              <a:rPr lang="pt-BR" sz="2800">
                <a:latin typeface="Arial" pitchFamily="34" charset="0"/>
              </a:rPr>
              <a:t>                      Final da vida/sazonal           </a:t>
            </a:r>
            <a:r>
              <a:rPr lang="pt-BR" sz="2800" i="1">
                <a:latin typeface="Arial" pitchFamily="34" charset="0"/>
              </a:rPr>
              <a:t>Recalls</a:t>
            </a:r>
            <a:endParaRPr lang="pt-BR" sz="2800">
              <a:latin typeface="Arial" pitchFamily="34" charset="0"/>
            </a:endParaRPr>
          </a:p>
          <a:p>
            <a:pPr algn="just">
              <a:buFontTx/>
              <a:buNone/>
            </a:pPr>
            <a:r>
              <a:rPr lang="pt-BR" sz="2800">
                <a:latin typeface="Arial" pitchFamily="34" charset="0"/>
              </a:rPr>
              <a:t>                      Danos no Transporte         Disposição </a:t>
            </a:r>
          </a:p>
          <a:p>
            <a:pPr algn="just">
              <a:buFontTx/>
              <a:buNone/>
            </a:pPr>
            <a:endParaRPr lang="pt-BR" sz="2800">
              <a:latin typeface="Arial" pitchFamily="34" charset="0"/>
            </a:endParaRPr>
          </a:p>
          <a:p>
            <a:pPr algn="just">
              <a:buFontTx/>
              <a:buNone/>
            </a:pPr>
            <a:r>
              <a:rPr lang="pt-BR" sz="2800">
                <a:solidFill>
                  <a:srgbClr val="003399"/>
                </a:solidFill>
                <a:latin typeface="Arial" pitchFamily="34" charset="0"/>
              </a:rPr>
              <a:t>Embalagem</a:t>
            </a:r>
            <a:r>
              <a:rPr lang="pt-BR" sz="2800">
                <a:latin typeface="Arial" pitchFamily="34" charset="0"/>
              </a:rPr>
              <a:t>          Reusáveis                      Reuso</a:t>
            </a:r>
          </a:p>
          <a:p>
            <a:pPr algn="just">
              <a:buFontTx/>
              <a:buNone/>
            </a:pPr>
            <a:r>
              <a:rPr lang="pt-BR" sz="2800">
                <a:latin typeface="Arial" pitchFamily="34" charset="0"/>
              </a:rPr>
              <a:t>                             Disposição                   Disposição</a:t>
            </a:r>
          </a:p>
        </p:txBody>
      </p:sp>
      <p:sp>
        <p:nvSpPr>
          <p:cNvPr id="237572" name="Text Box 1028"/>
          <p:cNvSpPr txBox="1">
            <a:spLocks noChangeArrowheads="1"/>
          </p:cNvSpPr>
          <p:nvPr/>
        </p:nvSpPr>
        <p:spPr bwMode="auto">
          <a:xfrm>
            <a:off x="2362200" y="6477000"/>
            <a:ext cx="381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800">
                <a:latin typeface="Arial" pitchFamily="34" charset="0"/>
              </a:rPr>
              <a:t>(Rogers&amp;Tibben-Lembke, 1999)</a:t>
            </a:r>
            <a:endParaRPr lang="pt-PT" sz="1800">
              <a:latin typeface="Arial" pitchFamily="34" charset="0"/>
            </a:endParaRPr>
          </a:p>
        </p:txBody>
      </p:sp>
    </p:spTree>
  </p:cSld>
  <p:clrMapOvr>
    <a:masterClrMapping/>
  </p:clrMapOvr>
  <p:transition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r>
              <a:rPr lang="en-US" sz="2800" b="1">
                <a:solidFill>
                  <a:schemeClr val="tx1"/>
                </a:solidFill>
              </a:rPr>
              <a:t>S</a:t>
            </a:r>
            <a:r>
              <a:rPr lang="pt-PT" sz="2800" b="1">
                <a:solidFill>
                  <a:schemeClr val="tx1"/>
                </a:solidFill>
              </a:rPr>
              <a:t>etor de embalagem inaugura participação em discussão de Norma ISO</a:t>
            </a:r>
            <a:r>
              <a:rPr lang="en-US" sz="2800" b="1">
                <a:solidFill>
                  <a:schemeClr val="tx1"/>
                </a:solidFill>
              </a:rPr>
              <a:t> </a:t>
            </a:r>
            <a:r>
              <a:rPr lang="en-US" sz="2800">
                <a:solidFill>
                  <a:schemeClr val="tx1"/>
                </a:solidFill>
              </a:rPr>
              <a:t>(2</a:t>
            </a:r>
            <a:r>
              <a:rPr lang="pt-PT" sz="2800">
                <a:solidFill>
                  <a:schemeClr val="tx1"/>
                </a:solidFill>
              </a:rPr>
              <a:t>6</a:t>
            </a:r>
            <a:r>
              <a:rPr lang="en-US" sz="2800">
                <a:solidFill>
                  <a:schemeClr val="tx1"/>
                </a:solidFill>
              </a:rPr>
              <a:t>/09/</a:t>
            </a:r>
            <a:r>
              <a:rPr lang="pt-PT" sz="2800">
                <a:solidFill>
                  <a:schemeClr val="tx1"/>
                </a:solidFill>
              </a:rPr>
              <a:t>2011</a:t>
            </a:r>
            <a:r>
              <a:rPr lang="en-US" sz="2800">
                <a:solidFill>
                  <a:schemeClr val="tx1"/>
                </a:solidFill>
              </a:rPr>
              <a:t>)</a:t>
            </a:r>
            <a:r>
              <a:rPr lang="pt-PT" sz="3200">
                <a:solidFill>
                  <a:srgbClr val="999999"/>
                </a:solidFill>
              </a:rPr>
              <a:t> </a:t>
            </a:r>
            <a:br>
              <a:rPr lang="pt-PT" sz="3200">
                <a:solidFill>
                  <a:srgbClr val="999999"/>
                </a:solidFill>
              </a:rPr>
            </a:br>
            <a:endParaRPr lang="pt-PT" sz="3200">
              <a:solidFill>
                <a:srgbClr val="999999"/>
              </a:solidFill>
            </a:endParaRPr>
          </a:p>
        </p:txBody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181600"/>
          </a:xfrm>
        </p:spPr>
        <p:txBody>
          <a:bodyPr/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pt-PT" sz="2400"/>
              <a:t>O Comitê Brasileiro de Embalagem e Acondicionamento da ABRE – Associação Brasileira de Embalagem reativou a CE 23.001.05 – Embalagem e Meio Ambiente.</a:t>
            </a:r>
            <a:endParaRPr lang="en-US" sz="2400"/>
          </a:p>
          <a:p>
            <a:pPr algn="just">
              <a:lnSpc>
                <a:spcPct val="90000"/>
              </a:lnSpc>
              <a:buFontTx/>
              <a:buNone/>
            </a:pPr>
            <a:r>
              <a:rPr lang="pt-PT" sz="2400"/>
              <a:t>A reunião contou com a participação especial do Sr. Soren Rahbek Østergaard, dinamarquês que atua há mais de 30 anos no setor de embalagens e é presidente do Conselho Técnico de Normalização Européia –Transporte, logística e serviços, e chefe da delegação do ISO TC122 WG4. </a:t>
            </a:r>
            <a:endParaRPr lang="en-US" sz="2400"/>
          </a:p>
          <a:p>
            <a:pPr algn="just">
              <a:lnSpc>
                <a:spcPct val="90000"/>
              </a:lnSpc>
              <a:buFontTx/>
              <a:buNone/>
            </a:pPr>
            <a:r>
              <a:rPr lang="pt-PT" sz="2400"/>
              <a:t>Além de acompanhar os trabalhos da ISO/TC122/SC4 </a:t>
            </a:r>
            <a:r>
              <a:rPr lang="pt-PT" sz="2400" i="1"/>
              <a:t>Packaging and Environment</a:t>
            </a:r>
            <a:r>
              <a:rPr lang="pt-PT" sz="2400"/>
              <a:t>, a Comissão de Estudos visa uniformizar conceitos, estabelecer referência comum e fomentar o desenvolvimento sustentável focado na concepção da embalagem, nas tecnologias de materiais/produção, nos processos e nas tecnologias de revalorização (reciclagem, reuso, disposição final adequada).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5" name="Rectangle 3"/>
          <p:cNvSpPr>
            <a:spLocks noChangeArrowheads="1"/>
          </p:cNvSpPr>
          <p:nvPr>
            <p:ph type="body" idx="1"/>
          </p:nvPr>
        </p:nvSpPr>
        <p:spPr>
          <a:xfrm>
            <a:off x="0" y="228600"/>
            <a:ext cx="8915400" cy="6019800"/>
          </a:xfrm>
          <a:noFill/>
          <a:ln/>
        </p:spPr>
        <p:txBody>
          <a:bodyPr lIns="92075" tIns="46038" rIns="92075" bIns="46038"/>
          <a:lstStyle/>
          <a:p>
            <a:pPr algn="ctr">
              <a:buFontTx/>
              <a:buNone/>
            </a:pPr>
            <a:r>
              <a:rPr lang="pt-BR">
                <a:latin typeface="Arial" pitchFamily="34" charset="0"/>
              </a:rPr>
              <a:t>LR numa Cadeia de Suprimentos</a:t>
            </a:r>
          </a:p>
        </p:txBody>
      </p:sp>
      <p:pic>
        <p:nvPicPr>
          <p:cNvPr id="238596" name="Picture 4" descr="A:\fotografia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9144000" cy="5018088"/>
          </a:xfrm>
          <a:prstGeom prst="rect">
            <a:avLst/>
          </a:prstGeom>
          <a:noFill/>
        </p:spPr>
      </p:pic>
      <p:sp>
        <p:nvSpPr>
          <p:cNvPr id="238597" name="Text Box 5"/>
          <p:cNvSpPr txBox="1">
            <a:spLocks noChangeArrowheads="1"/>
          </p:cNvSpPr>
          <p:nvPr/>
        </p:nvSpPr>
        <p:spPr bwMode="auto">
          <a:xfrm>
            <a:off x="3771900" y="64008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1" lang="pt-BR" sz="1800"/>
              <a:t>(Stock, 1998)</a:t>
            </a:r>
          </a:p>
        </p:txBody>
      </p:sp>
    </p:spTree>
  </p:cSld>
  <p:clrMapOvr>
    <a:masterClrMapping/>
  </p:clrMapOvr>
  <p:transition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15400" cy="762000"/>
          </a:xfrm>
        </p:spPr>
        <p:txBody>
          <a:bodyPr/>
          <a:lstStyle/>
          <a:p>
            <a:r>
              <a:rPr lang="pt-BR" sz="2800">
                <a:latin typeface="Arial" pitchFamily="34" charset="0"/>
              </a:rPr>
              <a:t>Classificação dos Produtos Retornados:</a:t>
            </a:r>
            <a:endParaRPr lang="pt-BR">
              <a:latin typeface="Arial" pitchFamily="34" charset="0"/>
            </a:endParaRP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8915400" cy="52578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endParaRPr lang="pt-BR" sz="2400">
              <a:solidFill>
                <a:srgbClr val="66FF66"/>
              </a:solidFill>
              <a:latin typeface="Arial" pitchFamily="34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pt-BR" sz="2400">
                <a:latin typeface="Arial" pitchFamily="34" charset="0"/>
              </a:rPr>
              <a:t>Reciclado: é reduzido à forma primária, uso como matéria-prima/aproveitamento de componentes; 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pt-BR" sz="2400">
              <a:latin typeface="Arial" pitchFamily="34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pt-BR" sz="2400">
                <a:latin typeface="Arial" pitchFamily="34" charset="0"/>
              </a:rPr>
              <a:t>Recondicionado: bom estado, limpeza/revisão;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pt-BR" sz="2400">
              <a:latin typeface="Arial" pitchFamily="34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pt-BR" sz="2400">
                <a:latin typeface="Arial" pitchFamily="34" charset="0"/>
              </a:rPr>
              <a:t>Renovado: igual ao recondicionado, envolve mais tempo de reparo;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pt-BR" sz="2400">
              <a:latin typeface="Arial" pitchFamily="34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pt-BR" sz="2400">
                <a:latin typeface="Arial" pitchFamily="34" charset="0"/>
              </a:rPr>
              <a:t>Remanufaturado: igual ao renovado, envolve desmontagem e recuperação;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pt-BR" sz="2400">
              <a:latin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pt-BR" sz="2400">
                <a:latin typeface="Arial" pitchFamily="34" charset="0"/>
              </a:rPr>
              <a:t>Revenda: pode ser vendido como novo.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Diferenças entre fluxo direto e reverso</a:t>
            </a:r>
            <a:endParaRPr lang="pt-BR">
              <a:latin typeface="Arial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42672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pt-BR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FLUXO DIRETO</a:t>
            </a:r>
            <a:endParaRPr lang="pt-BR" sz="2400">
              <a:latin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pt-BR" sz="2000">
                <a:latin typeface="Arial" pitchFamily="34" charset="0"/>
              </a:rPr>
              <a:t>Recursos para a estimação da demanda.</a:t>
            </a:r>
          </a:p>
          <a:p>
            <a:pPr>
              <a:lnSpc>
                <a:spcPct val="90000"/>
              </a:lnSpc>
            </a:pPr>
            <a:r>
              <a:rPr lang="pt-BR" sz="2000">
                <a:latin typeface="Arial" pitchFamily="34" charset="0"/>
              </a:rPr>
              <a:t>Transporte de um ponto a muitos pontos.</a:t>
            </a:r>
          </a:p>
          <a:p>
            <a:pPr>
              <a:lnSpc>
                <a:spcPct val="90000"/>
              </a:lnSpc>
            </a:pPr>
            <a:r>
              <a:rPr lang="pt-BR" sz="2000">
                <a:latin typeface="Arial" pitchFamily="34" charset="0"/>
              </a:rPr>
              <a:t>Preço uniforme.</a:t>
            </a:r>
          </a:p>
          <a:p>
            <a:pPr>
              <a:lnSpc>
                <a:spcPct val="90000"/>
              </a:lnSpc>
            </a:pPr>
            <a:r>
              <a:rPr lang="pt-BR" sz="2000">
                <a:latin typeface="Arial" pitchFamily="34" charset="0"/>
              </a:rPr>
              <a:t>Custos claros e monitorados por sistemas de contabilidade.</a:t>
            </a:r>
          </a:p>
          <a:p>
            <a:pPr>
              <a:lnSpc>
                <a:spcPct val="90000"/>
              </a:lnSpc>
            </a:pPr>
            <a:endParaRPr lang="pt-BR" sz="2000">
              <a:latin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pt-BR" sz="2000">
                <a:latin typeface="Arial" pitchFamily="34" charset="0"/>
              </a:rPr>
              <a:t>Gestão de estoques tradicional.</a:t>
            </a:r>
          </a:p>
          <a:p>
            <a:pPr>
              <a:lnSpc>
                <a:spcPct val="90000"/>
              </a:lnSpc>
            </a:pPr>
            <a:endParaRPr lang="pt-BR" sz="2000">
              <a:latin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pt-BR" sz="2000">
                <a:latin typeface="Arial" pitchFamily="34" charset="0"/>
              </a:rPr>
              <a:t>Métodos de marketing bem conhecidos.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1148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pt-BR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FLUXO REVERSO</a:t>
            </a:r>
            <a:endParaRPr lang="pt-BR" sz="2400">
              <a:latin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pt-BR" sz="2000">
                <a:solidFill>
                  <a:srgbClr val="FF0066"/>
                </a:solidFill>
                <a:latin typeface="Arial" pitchFamily="34" charset="0"/>
              </a:rPr>
              <a:t>Impossibilidade</a:t>
            </a:r>
            <a:r>
              <a:rPr lang="pt-BR" sz="2000">
                <a:latin typeface="Arial" pitchFamily="34" charset="0"/>
              </a:rPr>
              <a:t> na estimação da demanda.</a:t>
            </a:r>
          </a:p>
          <a:p>
            <a:pPr>
              <a:lnSpc>
                <a:spcPct val="90000"/>
              </a:lnSpc>
            </a:pPr>
            <a:r>
              <a:rPr lang="pt-BR" sz="2000">
                <a:solidFill>
                  <a:srgbClr val="FF3300"/>
                </a:solidFill>
                <a:latin typeface="Arial" pitchFamily="34" charset="0"/>
              </a:rPr>
              <a:t>Transporte de vários pontos a um ponto</a:t>
            </a:r>
            <a:r>
              <a:rPr lang="pt-BR" sz="2000">
                <a:latin typeface="Arial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pt-BR" sz="2000">
                <a:solidFill>
                  <a:srgbClr val="FF3300"/>
                </a:solidFill>
                <a:latin typeface="Arial" pitchFamily="34" charset="0"/>
              </a:rPr>
              <a:t>Preço não uniforme</a:t>
            </a:r>
            <a:r>
              <a:rPr lang="pt-BR" sz="2000">
                <a:latin typeface="Arial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pt-BR" sz="2000">
                <a:solidFill>
                  <a:srgbClr val="FF0066"/>
                </a:solidFill>
                <a:latin typeface="Arial" pitchFamily="34" charset="0"/>
              </a:rPr>
              <a:t>Custos</a:t>
            </a:r>
            <a:r>
              <a:rPr lang="pt-BR" sz="2000">
                <a:latin typeface="Arial" pitchFamily="34" charset="0"/>
              </a:rPr>
              <a:t> </a:t>
            </a:r>
            <a:r>
              <a:rPr lang="pt-BR" sz="2000">
                <a:solidFill>
                  <a:srgbClr val="FF3300"/>
                </a:solidFill>
                <a:latin typeface="Arial" pitchFamily="34" charset="0"/>
              </a:rPr>
              <a:t>menos visíveis e poucas vezes contabilizados</a:t>
            </a:r>
            <a:r>
              <a:rPr lang="pt-BR" sz="2000">
                <a:latin typeface="Arial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pt-BR" sz="2000">
              <a:latin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pt-BR" sz="2000">
                <a:latin typeface="Arial" pitchFamily="34" charset="0"/>
              </a:rPr>
              <a:t>Gestão de estoques mais complexa.</a:t>
            </a:r>
          </a:p>
          <a:p>
            <a:pPr>
              <a:lnSpc>
                <a:spcPct val="90000"/>
              </a:lnSpc>
            </a:pPr>
            <a:r>
              <a:rPr lang="pt-BR" sz="2000">
                <a:latin typeface="Arial" pitchFamily="34" charset="0"/>
              </a:rPr>
              <a:t>Métodos de marketing mais complexos.</a:t>
            </a:r>
          </a:p>
        </p:txBody>
      </p:sp>
      <p:graphicFrame>
        <p:nvGraphicFramePr>
          <p:cNvPr id="492544" name="Object 0"/>
          <p:cNvGraphicFramePr>
            <a:graphicFrameLocks noChangeAspect="1"/>
          </p:cNvGraphicFramePr>
          <p:nvPr/>
        </p:nvGraphicFramePr>
        <p:xfrm>
          <a:off x="0" y="0"/>
          <a:ext cx="1012825" cy="1085850"/>
        </p:xfrm>
        <a:graphic>
          <a:graphicData uri="http://schemas.openxmlformats.org/presentationml/2006/ole">
            <p:oleObj spid="_x0000_s492544" name="Clip" r:id="rId3" imgW="3244320" imgH="3390840" progId="MS_ClipArt_Gallery.2">
              <p:embed/>
            </p:oleObj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219200" y="1066800"/>
            <a:ext cx="7086600" cy="914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524000" y="1295400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>
                <a:solidFill>
                  <a:srgbClr val="020603"/>
                </a:solidFill>
                <a:latin typeface="Comic Sans MS" pitchFamily="66" charset="0"/>
              </a:rPr>
              <a:t>INCERTEZA NO FLUXO DE RETORNO</a:t>
            </a:r>
          </a:p>
        </p:txBody>
      </p:sp>
      <p:sp>
        <p:nvSpPr>
          <p:cNvPr id="23557" name="AutoShape 5"/>
          <p:cNvSpPr>
            <a:spLocks noChangeArrowheads="1"/>
          </p:cNvSpPr>
          <p:nvPr/>
        </p:nvSpPr>
        <p:spPr bwMode="auto">
          <a:xfrm>
            <a:off x="1981200" y="1981200"/>
            <a:ext cx="381000" cy="838200"/>
          </a:xfrm>
          <a:prstGeom prst="downArrow">
            <a:avLst>
              <a:gd name="adj1" fmla="val 50000"/>
              <a:gd name="adj2" fmla="val 5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3558" name="AutoShape 6"/>
          <p:cNvSpPr>
            <a:spLocks noChangeArrowheads="1"/>
          </p:cNvSpPr>
          <p:nvPr/>
        </p:nvSpPr>
        <p:spPr bwMode="auto">
          <a:xfrm>
            <a:off x="4572000" y="1981200"/>
            <a:ext cx="381000" cy="838200"/>
          </a:xfrm>
          <a:prstGeom prst="downArrow">
            <a:avLst>
              <a:gd name="adj1" fmla="val 50000"/>
              <a:gd name="adj2" fmla="val 5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3559" name="AutoShape 7"/>
          <p:cNvSpPr>
            <a:spLocks noChangeArrowheads="1"/>
          </p:cNvSpPr>
          <p:nvPr/>
        </p:nvSpPr>
        <p:spPr bwMode="auto">
          <a:xfrm>
            <a:off x="7086600" y="1981200"/>
            <a:ext cx="381000" cy="838200"/>
          </a:xfrm>
          <a:prstGeom prst="downArrow">
            <a:avLst>
              <a:gd name="adj1" fmla="val 50000"/>
              <a:gd name="adj2" fmla="val 5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1219200" y="2895600"/>
            <a:ext cx="1828800" cy="685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3886200" y="2895600"/>
            <a:ext cx="1828800" cy="685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6629400" y="2895600"/>
            <a:ext cx="1828800" cy="685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1295400" y="3048000"/>
            <a:ext cx="167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600" b="1">
                <a:solidFill>
                  <a:srgbClr val="020603"/>
                </a:solidFill>
                <a:latin typeface="Comic Sans MS" pitchFamily="66" charset="0"/>
              </a:rPr>
              <a:t>QUANTIDADE</a:t>
            </a: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3886200" y="3048000"/>
            <a:ext cx="167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600" b="1">
                <a:solidFill>
                  <a:srgbClr val="020603"/>
                </a:solidFill>
                <a:latin typeface="Comic Sans MS" pitchFamily="66" charset="0"/>
              </a:rPr>
              <a:t>TEMPO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6705600" y="3048000"/>
            <a:ext cx="167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600" b="1">
                <a:solidFill>
                  <a:srgbClr val="020603"/>
                </a:solidFill>
                <a:latin typeface="Comic Sans MS" pitchFamily="66" charset="0"/>
              </a:rPr>
              <a:t>QUALIDADE</a:t>
            </a:r>
          </a:p>
        </p:txBody>
      </p:sp>
      <p:sp>
        <p:nvSpPr>
          <p:cNvPr id="23566" name="AutoShape 14"/>
          <p:cNvSpPr>
            <a:spLocks noChangeArrowheads="1"/>
          </p:cNvSpPr>
          <p:nvPr/>
        </p:nvSpPr>
        <p:spPr bwMode="auto">
          <a:xfrm>
            <a:off x="2133600" y="3581400"/>
            <a:ext cx="990600" cy="1371600"/>
          </a:xfrm>
          <a:prstGeom prst="curvedRightArrow">
            <a:avLst>
              <a:gd name="adj1" fmla="val 27692"/>
              <a:gd name="adj2" fmla="val 55385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3567" name="AutoShape 15"/>
          <p:cNvSpPr>
            <a:spLocks noChangeArrowheads="1"/>
          </p:cNvSpPr>
          <p:nvPr/>
        </p:nvSpPr>
        <p:spPr bwMode="auto">
          <a:xfrm>
            <a:off x="6705600" y="3581400"/>
            <a:ext cx="914400" cy="1371600"/>
          </a:xfrm>
          <a:prstGeom prst="curvedLeftArrow">
            <a:avLst>
              <a:gd name="adj1" fmla="val 30000"/>
              <a:gd name="adj2" fmla="val 60000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3200400" y="4495800"/>
            <a:ext cx="3429000" cy="2133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3569" name="AutoShape 17"/>
          <p:cNvSpPr>
            <a:spLocks noChangeArrowheads="1"/>
          </p:cNvSpPr>
          <p:nvPr/>
        </p:nvSpPr>
        <p:spPr bwMode="auto">
          <a:xfrm>
            <a:off x="4648200" y="3657600"/>
            <a:ext cx="381000" cy="838200"/>
          </a:xfrm>
          <a:prstGeom prst="downArrow">
            <a:avLst>
              <a:gd name="adj1" fmla="val 50000"/>
              <a:gd name="adj2" fmla="val 5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3276600" y="4648200"/>
            <a:ext cx="327660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600" b="1" u="sng">
                <a:solidFill>
                  <a:srgbClr val="020603"/>
                </a:solidFill>
                <a:latin typeface="Comic Sans MS" pitchFamily="66" charset="0"/>
              </a:rPr>
              <a:t>DIFICULTA</a:t>
            </a:r>
          </a:p>
          <a:p>
            <a:pPr>
              <a:spcBef>
                <a:spcPct val="50000"/>
              </a:spcBef>
            </a:pPr>
            <a:r>
              <a:rPr lang="pt-BR" sz="1600" b="1">
                <a:solidFill>
                  <a:srgbClr val="020603"/>
                </a:solidFill>
                <a:latin typeface="Comic Sans MS" pitchFamily="66" charset="0"/>
              </a:rPr>
              <a:t>-PLANEJAMENTO</a:t>
            </a:r>
          </a:p>
          <a:p>
            <a:pPr>
              <a:spcBef>
                <a:spcPct val="50000"/>
              </a:spcBef>
            </a:pPr>
            <a:r>
              <a:rPr lang="pt-BR" sz="1600" b="1">
                <a:solidFill>
                  <a:srgbClr val="020603"/>
                </a:solidFill>
                <a:latin typeface="Comic Sans MS" pitchFamily="66" charset="0"/>
              </a:rPr>
              <a:t>-GESTÃO DE ESTOQUES</a:t>
            </a:r>
          </a:p>
          <a:p>
            <a:pPr>
              <a:spcBef>
                <a:spcPct val="50000"/>
              </a:spcBef>
            </a:pPr>
            <a:r>
              <a:rPr lang="pt-BR" sz="1600" b="1">
                <a:solidFill>
                  <a:srgbClr val="020603"/>
                </a:solidFill>
                <a:latin typeface="Comic Sans MS" pitchFamily="66" charset="0"/>
              </a:rPr>
              <a:t>-MARKETING</a:t>
            </a:r>
          </a:p>
          <a:p>
            <a:pPr>
              <a:spcBef>
                <a:spcPct val="50000"/>
              </a:spcBef>
            </a:pPr>
            <a:r>
              <a:rPr lang="pt-BR" sz="1600" b="1">
                <a:solidFill>
                  <a:srgbClr val="020603"/>
                </a:solidFill>
                <a:latin typeface="Comic Sans MS" pitchFamily="66" charset="0"/>
              </a:rPr>
              <a:t>-INFLUI NO PREÇO</a:t>
            </a:r>
          </a:p>
          <a:p>
            <a:pPr algn="ctr">
              <a:spcBef>
                <a:spcPct val="50000"/>
              </a:spcBef>
            </a:pPr>
            <a:r>
              <a:rPr lang="pt-BR" sz="1600" b="1">
                <a:solidFill>
                  <a:srgbClr val="020603"/>
                </a:solidFill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RELAÇÃO ENTRE CUSTOS LOGÍSTICOS DIRETOS E REVERSOS</a:t>
            </a:r>
            <a:endParaRPr lang="pt-BR">
              <a:latin typeface="Arial" pitchFamily="34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pt-BR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CUSTOS</a:t>
            </a:r>
          </a:p>
          <a:p>
            <a:endParaRPr lang="pt-BR" sz="2000" b="1">
              <a:latin typeface="Arial" pitchFamily="34" charset="0"/>
            </a:endParaRPr>
          </a:p>
          <a:p>
            <a:r>
              <a:rPr lang="pt-BR" sz="2000" b="1">
                <a:latin typeface="Arial" pitchFamily="34" charset="0"/>
              </a:rPr>
              <a:t>Transportes.</a:t>
            </a:r>
          </a:p>
          <a:p>
            <a:r>
              <a:rPr lang="pt-BR" sz="2000" b="1">
                <a:latin typeface="Arial" pitchFamily="34" charset="0"/>
              </a:rPr>
              <a:t>Inventário.</a:t>
            </a:r>
          </a:p>
          <a:p>
            <a:r>
              <a:rPr lang="pt-BR" sz="2000" b="1">
                <a:latin typeface="Arial" pitchFamily="34" charset="0"/>
              </a:rPr>
              <a:t>Obsolescência.</a:t>
            </a:r>
          </a:p>
          <a:p>
            <a:r>
              <a:rPr lang="pt-BR" sz="2000" b="1">
                <a:latin typeface="Arial" pitchFamily="34" charset="0"/>
              </a:rPr>
              <a:t>Diagnóstico qualidade.</a:t>
            </a:r>
          </a:p>
          <a:p>
            <a:r>
              <a:rPr lang="pt-BR" sz="2000" b="1">
                <a:latin typeface="Arial" pitchFamily="34" charset="0"/>
              </a:rPr>
              <a:t>Manuseio.</a:t>
            </a:r>
          </a:p>
          <a:p>
            <a:r>
              <a:rPr lang="pt-BR" sz="2000" b="1">
                <a:latin typeface="Arial" pitchFamily="34" charset="0"/>
              </a:rPr>
              <a:t>Coleta.</a:t>
            </a:r>
          </a:p>
          <a:p>
            <a:r>
              <a:rPr lang="pt-BR" sz="2000" b="1">
                <a:latin typeface="Arial" pitchFamily="34" charset="0"/>
              </a:rPr>
              <a:t>Reparação, re-embalagem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pt-BR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COMPARAÇÃO COM LOGÍSTICA DIRETA</a:t>
            </a:r>
          </a:p>
          <a:p>
            <a:r>
              <a:rPr lang="pt-BR" sz="2000" b="1">
                <a:latin typeface="Arial" pitchFamily="34" charset="0"/>
              </a:rPr>
              <a:t>Maior.</a:t>
            </a:r>
          </a:p>
          <a:p>
            <a:r>
              <a:rPr lang="pt-BR" sz="2000" b="1">
                <a:latin typeface="Arial" pitchFamily="34" charset="0"/>
              </a:rPr>
              <a:t>Menor.</a:t>
            </a:r>
          </a:p>
          <a:p>
            <a:r>
              <a:rPr lang="pt-BR" sz="2000" b="1">
                <a:latin typeface="Arial" pitchFamily="34" charset="0"/>
              </a:rPr>
              <a:t>Pode ser maior.</a:t>
            </a:r>
          </a:p>
          <a:p>
            <a:r>
              <a:rPr lang="pt-BR" sz="2000" b="1">
                <a:latin typeface="Arial" pitchFamily="34" charset="0"/>
              </a:rPr>
              <a:t>Muito maior.</a:t>
            </a:r>
          </a:p>
          <a:p>
            <a:r>
              <a:rPr lang="pt-BR" sz="2000" b="1">
                <a:latin typeface="Arial" pitchFamily="34" charset="0"/>
              </a:rPr>
              <a:t>Muito maior.</a:t>
            </a:r>
          </a:p>
          <a:p>
            <a:r>
              <a:rPr lang="pt-BR" sz="2000" b="1">
                <a:latin typeface="Arial" pitchFamily="34" charset="0"/>
              </a:rPr>
              <a:t>Maior, pouco padronizada.</a:t>
            </a:r>
          </a:p>
          <a:p>
            <a:r>
              <a:rPr lang="pt-BR" sz="2000" b="1">
                <a:latin typeface="Arial" pitchFamily="34" charset="0"/>
              </a:rPr>
              <a:t>Significativo em logística reversa, não existem em logística direta.</a:t>
            </a:r>
          </a:p>
          <a:p>
            <a:endParaRPr lang="pt-BR" sz="2400" b="1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val 2"/>
          <p:cNvSpPr>
            <a:spLocks noChangeArrowheads="1"/>
          </p:cNvSpPr>
          <p:nvPr/>
        </p:nvSpPr>
        <p:spPr bwMode="auto">
          <a:xfrm>
            <a:off x="1600200" y="685800"/>
            <a:ext cx="6096000" cy="1295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133600" y="106680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>
                <a:solidFill>
                  <a:srgbClr val="020603"/>
                </a:solidFill>
                <a:latin typeface="Comic Sans MS" pitchFamily="66" charset="0"/>
              </a:rPr>
              <a:t>LOGÍSTICA EMPRESARIAL</a:t>
            </a:r>
            <a:endParaRPr lang="pt-BR" sz="1800" b="1">
              <a:solidFill>
                <a:srgbClr val="020603"/>
              </a:solidFill>
              <a:latin typeface="Comic Sans MS" pitchFamily="66" charset="0"/>
            </a:endParaRP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 rot="-8272903">
            <a:off x="3810000" y="2057400"/>
            <a:ext cx="1600200" cy="1524000"/>
          </a:xfrm>
          <a:custGeom>
            <a:avLst/>
            <a:gdLst>
              <a:gd name="G0" fmla="+- 9257 0 0"/>
              <a:gd name="G1" fmla="+- 18514 0 0"/>
              <a:gd name="G2" fmla="+- 6171 0 0"/>
              <a:gd name="G3" fmla="*/ 9257 1 2"/>
              <a:gd name="G4" fmla="+- G3 10800 0"/>
              <a:gd name="G5" fmla="+- 21600 9257 18514"/>
              <a:gd name="G6" fmla="+- 18514 6171 0"/>
              <a:gd name="G7" fmla="*/ G6 1 2"/>
              <a:gd name="G8" fmla="*/ 18514 2 1"/>
              <a:gd name="G9" fmla="+- G8 0 21600"/>
              <a:gd name="G10" fmla="+- G5 0 G4"/>
              <a:gd name="G11" fmla="+- 9257 0 G4"/>
              <a:gd name="G12" fmla="*/ G2 G10 G11"/>
              <a:gd name="T0" fmla="*/ 15429 w 21600"/>
              <a:gd name="T1" fmla="*/ 0 h 21600"/>
              <a:gd name="T2" fmla="*/ 9257 w 21600"/>
              <a:gd name="T3" fmla="*/ 6171 h 21600"/>
              <a:gd name="T4" fmla="*/ 6171 w 21600"/>
              <a:gd name="T5" fmla="*/ 9257 h 21600"/>
              <a:gd name="T6" fmla="*/ 0 w 21600"/>
              <a:gd name="T7" fmla="*/ 15429 h 21600"/>
              <a:gd name="T8" fmla="*/ 6171 w 21600"/>
              <a:gd name="T9" fmla="*/ 21600 h 21600"/>
              <a:gd name="T10" fmla="*/ 12343 w 21600"/>
              <a:gd name="T11" fmla="*/ 18514 h 21600"/>
              <a:gd name="T12" fmla="*/ 18514 w 21600"/>
              <a:gd name="T13" fmla="*/ 12343 h 21600"/>
              <a:gd name="T14" fmla="*/ 21600 w 21600"/>
              <a:gd name="T15" fmla="*/ 6171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pt-BR" sz="1800" b="1">
              <a:solidFill>
                <a:srgbClr val="020603"/>
              </a:solidFill>
              <a:latin typeface="Comic Sans MS" pitchFamily="66" charset="0"/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4876800" y="2133600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 b="1">
                <a:solidFill>
                  <a:srgbClr val="020603"/>
                </a:solidFill>
                <a:latin typeface="Comic Sans MS" pitchFamily="66" charset="0"/>
              </a:rPr>
              <a:t>GERIR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5486400" y="3048000"/>
            <a:ext cx="3124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pt-BR" sz="1800" b="1">
              <a:solidFill>
                <a:srgbClr val="020603"/>
              </a:solidFill>
              <a:latin typeface="Comic Sans MS" pitchFamily="66" charset="0"/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5410200" y="2971800"/>
            <a:ext cx="2667000" cy="609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5486400" y="3048000"/>
            <a:ext cx="2590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600" b="1">
                <a:solidFill>
                  <a:srgbClr val="020603"/>
                </a:solidFill>
                <a:latin typeface="Comic Sans MS" pitchFamily="66" charset="0"/>
              </a:rPr>
              <a:t>FLUXO DIRETO</a:t>
            </a: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1143000" y="2971800"/>
            <a:ext cx="2667000" cy="609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1219200" y="3124200"/>
            <a:ext cx="2590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600" b="1">
                <a:solidFill>
                  <a:srgbClr val="020603"/>
                </a:solidFill>
                <a:latin typeface="Comic Sans MS" pitchFamily="66" charset="0"/>
              </a:rPr>
              <a:t>FLUXO REVERSO</a:t>
            </a:r>
          </a:p>
        </p:txBody>
      </p:sp>
      <p:sp>
        <p:nvSpPr>
          <p:cNvPr id="25611" name="AutoShape 11"/>
          <p:cNvSpPr>
            <a:spLocks noChangeArrowheads="1"/>
          </p:cNvSpPr>
          <p:nvPr/>
        </p:nvSpPr>
        <p:spPr bwMode="auto">
          <a:xfrm>
            <a:off x="6477000" y="3581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5612" name="AutoShape 12"/>
          <p:cNvSpPr>
            <a:spLocks noChangeArrowheads="1"/>
          </p:cNvSpPr>
          <p:nvPr/>
        </p:nvSpPr>
        <p:spPr bwMode="auto">
          <a:xfrm>
            <a:off x="1981200" y="35814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5562600" y="4343400"/>
            <a:ext cx="2667000" cy="609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1143000" y="4343400"/>
            <a:ext cx="2667000" cy="609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5615" name="AutoShape 15"/>
          <p:cNvSpPr>
            <a:spLocks noChangeArrowheads="1"/>
          </p:cNvSpPr>
          <p:nvPr/>
        </p:nvSpPr>
        <p:spPr bwMode="auto">
          <a:xfrm>
            <a:off x="1066800" y="4953000"/>
            <a:ext cx="6096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5616" name="AutoShape 16"/>
          <p:cNvSpPr>
            <a:spLocks noChangeArrowheads="1"/>
          </p:cNvSpPr>
          <p:nvPr/>
        </p:nvSpPr>
        <p:spPr bwMode="auto">
          <a:xfrm>
            <a:off x="3124200" y="4953000"/>
            <a:ext cx="762000" cy="1066800"/>
          </a:xfrm>
          <a:prstGeom prst="downArrow">
            <a:avLst>
              <a:gd name="adj1" fmla="val 50000"/>
              <a:gd name="adj2" fmla="val 3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304800" y="5410200"/>
            <a:ext cx="2743200" cy="609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2438400" y="6019800"/>
            <a:ext cx="2743200" cy="609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1219200" y="4495800"/>
            <a:ext cx="2514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600" b="1">
                <a:solidFill>
                  <a:srgbClr val="020603"/>
                </a:solidFill>
                <a:latin typeface="Comic Sans MS" pitchFamily="66" charset="0"/>
              </a:rPr>
              <a:t>LOGÍSTICA REVERSA</a:t>
            </a:r>
          </a:p>
        </p:txBody>
      </p:sp>
      <p:sp>
        <p:nvSpPr>
          <p:cNvPr id="25620" name="Text Box 20"/>
          <p:cNvSpPr txBox="1">
            <a:spLocks noChangeArrowheads="1"/>
          </p:cNvSpPr>
          <p:nvPr/>
        </p:nvSpPr>
        <p:spPr bwMode="auto">
          <a:xfrm>
            <a:off x="5638800" y="4495800"/>
            <a:ext cx="2438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600" b="1">
                <a:solidFill>
                  <a:srgbClr val="020603"/>
                </a:solidFill>
                <a:latin typeface="Comic Sans MS" pitchFamily="66" charset="0"/>
              </a:rPr>
              <a:t>LOGÍSTICA</a:t>
            </a:r>
            <a:endParaRPr lang="pt-BR" sz="1800" b="1">
              <a:solidFill>
                <a:srgbClr val="020603"/>
              </a:solidFill>
              <a:latin typeface="Comic Sans MS" pitchFamily="66" charset="0"/>
            </a:endParaRPr>
          </a:p>
        </p:txBody>
      </p:sp>
      <p:sp>
        <p:nvSpPr>
          <p:cNvPr id="25621" name="Text Box 21"/>
          <p:cNvSpPr txBox="1">
            <a:spLocks noChangeArrowheads="1"/>
          </p:cNvSpPr>
          <p:nvPr/>
        </p:nvSpPr>
        <p:spPr bwMode="auto">
          <a:xfrm>
            <a:off x="457200" y="5486400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800" b="1">
                <a:solidFill>
                  <a:srgbClr val="020603"/>
                </a:solidFill>
                <a:latin typeface="Comic Sans MS" pitchFamily="66" charset="0"/>
              </a:rPr>
              <a:t>PÓS-CONSUMO</a:t>
            </a:r>
          </a:p>
        </p:txBody>
      </p:sp>
      <p:sp>
        <p:nvSpPr>
          <p:cNvPr id="25622" name="Text Box 22"/>
          <p:cNvSpPr txBox="1">
            <a:spLocks noChangeArrowheads="1"/>
          </p:cNvSpPr>
          <p:nvPr/>
        </p:nvSpPr>
        <p:spPr bwMode="auto">
          <a:xfrm>
            <a:off x="2590800" y="6172200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800" b="1">
                <a:solidFill>
                  <a:srgbClr val="020603"/>
                </a:solidFill>
                <a:latin typeface="Comic Sans MS" pitchFamily="66" charset="0"/>
              </a:rPr>
              <a:t>PÓS-VENDA</a:t>
            </a:r>
          </a:p>
        </p:txBody>
      </p:sp>
      <p:sp>
        <p:nvSpPr>
          <p:cNvPr id="25623" name="AutoShape 23"/>
          <p:cNvSpPr>
            <a:spLocks noChangeArrowheads="1"/>
          </p:cNvSpPr>
          <p:nvPr/>
        </p:nvSpPr>
        <p:spPr bwMode="auto">
          <a:xfrm>
            <a:off x="2667000" y="3886200"/>
            <a:ext cx="3886200" cy="381000"/>
          </a:xfrm>
          <a:prstGeom prst="leftRightArrow">
            <a:avLst>
              <a:gd name="adj1" fmla="val 50000"/>
              <a:gd name="adj2" fmla="val 204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5624" name="Text Box 24"/>
          <p:cNvSpPr txBox="1">
            <a:spLocks noChangeArrowheads="1"/>
          </p:cNvSpPr>
          <p:nvPr/>
        </p:nvSpPr>
        <p:spPr bwMode="auto">
          <a:xfrm>
            <a:off x="3505200" y="3657600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800" b="1">
                <a:solidFill>
                  <a:srgbClr val="020603"/>
                </a:solidFill>
                <a:latin typeface="Comic Sans MS" pitchFamily="66" charset="0"/>
              </a:rPr>
              <a:t>DIFERENÇAS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0"/>
            <a:ext cx="8686800" cy="5715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pt-BR">
                <a:latin typeface="Arial" pitchFamily="34" charset="0"/>
              </a:rPr>
              <a:t> Agora é:</a:t>
            </a:r>
          </a:p>
          <a:p>
            <a:pPr>
              <a:buFontTx/>
              <a:buNone/>
            </a:pPr>
            <a:endParaRPr lang="pt-BR">
              <a:latin typeface="Arial" pitchFamily="34" charset="0"/>
            </a:endParaRPr>
          </a:p>
        </p:txBody>
      </p:sp>
      <p:sp>
        <p:nvSpPr>
          <p:cNvPr id="327683" name="Text Box 3"/>
          <p:cNvSpPr txBox="1">
            <a:spLocks noChangeArrowheads="1"/>
          </p:cNvSpPr>
          <p:nvPr/>
        </p:nvSpPr>
        <p:spPr bwMode="auto">
          <a:xfrm>
            <a:off x="152400" y="4419600"/>
            <a:ext cx="89916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>
                <a:solidFill>
                  <a:schemeClr val="tx2"/>
                </a:solidFill>
                <a:latin typeface="Arial" pitchFamily="34" charset="0"/>
              </a:rPr>
              <a:t>Cadeia de Suprimentos 1 </a:t>
            </a:r>
          </a:p>
          <a:p>
            <a:pPr algn="ctr">
              <a:spcBef>
                <a:spcPct val="50000"/>
              </a:spcBef>
            </a:pPr>
            <a:r>
              <a:rPr lang="pt-BR" sz="3200" i="1">
                <a:latin typeface="Arial" pitchFamily="34" charset="0"/>
              </a:rPr>
              <a:t>versus</a:t>
            </a:r>
            <a:r>
              <a:rPr lang="pt-BR" sz="3200" i="1">
                <a:solidFill>
                  <a:schemeClr val="tx2"/>
                </a:solidFill>
                <a:latin typeface="Arial" pitchFamily="34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pt-BR" sz="3200">
                <a:solidFill>
                  <a:schemeClr val="tx2"/>
                </a:solidFill>
                <a:latin typeface="Arial" pitchFamily="34" charset="0"/>
              </a:rPr>
              <a:t>Cadeia de Suprimentos 2 ...</a:t>
            </a:r>
          </a:p>
        </p:txBody>
      </p:sp>
      <p:sp>
        <p:nvSpPr>
          <p:cNvPr id="327684" name="Text Box 5"/>
          <p:cNvSpPr txBox="1">
            <a:spLocks noChangeArrowheads="1"/>
          </p:cNvSpPr>
          <p:nvPr/>
        </p:nvSpPr>
        <p:spPr bwMode="auto">
          <a:xfrm>
            <a:off x="3216275" y="6542088"/>
            <a:ext cx="271145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eaLnBrk="0" hangingPunct="0">
              <a:lnSpc>
                <a:spcPct val="105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pt-BR" sz="1400">
                <a:solidFill>
                  <a:schemeClr val="tx2"/>
                </a:solidFill>
                <a:latin typeface="Arial" pitchFamily="34" charset="0"/>
              </a:rPr>
              <a:t>(Santos, 2008)</a:t>
            </a:r>
          </a:p>
        </p:txBody>
      </p:sp>
      <p:pic>
        <p:nvPicPr>
          <p:cNvPr id="15362" name="Picture 2" descr="C:\Users\Reinaldo\Desktop\Sem títul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525" y="533400"/>
            <a:ext cx="836295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0" y="3810000"/>
            <a:ext cx="9144000" cy="457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b="1">
                <a:solidFill>
                  <a:schemeClr val="tx2"/>
                </a:solidFill>
                <a:latin typeface="Arial" pitchFamily="34" charset="0"/>
              </a:rPr>
              <a:t>CADEIA DE SUPRIMENTOS DA EMPRESA FOCAL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t-BR" sz="2800" b="1">
                <a:solidFill>
                  <a:schemeClr val="tx2"/>
                </a:solidFill>
                <a:latin typeface="Arial" pitchFamily="34" charset="0"/>
              </a:rPr>
              <a:t>LOGÍSTICA REVERSA DE PÓS-CONSUMO</a:t>
            </a:r>
            <a:endParaRPr lang="pt-BR" sz="440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685800" y="19812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pt-BR" sz="2000" b="1" u="sng">
                <a:latin typeface="Arial" pitchFamily="34" charset="0"/>
              </a:rPr>
              <a:t>MOTIVO DO RETORNO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pt-BR" sz="2000" b="1" u="sng"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sz="1800" b="1">
                <a:latin typeface="Arial" pitchFamily="34" charset="0"/>
              </a:rPr>
              <a:t>FIM DE UTILIDADE AO PRIMEIRO CONSUMIDOR.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pt-BR" sz="1800" b="1"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sz="1800" b="1">
                <a:latin typeface="Arial" pitchFamily="34" charset="0"/>
              </a:rPr>
              <a:t>FIM DE VIDA ÚTIL.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pt-BR" sz="1800" b="1"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sz="1800" b="1">
                <a:latin typeface="Arial" pitchFamily="34" charset="0"/>
              </a:rPr>
              <a:t>RESÍDUOS INDUSTRIAIS.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419600" y="1981200"/>
            <a:ext cx="403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pt-BR" sz="2000" b="1" u="sng">
                <a:latin typeface="Arial" pitchFamily="34" charset="0"/>
              </a:rPr>
              <a:t>DESTINO DOS PRODUTOS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pt-BR" sz="2000" b="1" u="sng"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sz="1800" b="1">
                <a:latin typeface="Arial" pitchFamily="34" charset="0"/>
              </a:rPr>
              <a:t>MERCADO SECUNDÁRIO.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sz="1800" b="1">
                <a:latin typeface="Arial" pitchFamily="34" charset="0"/>
              </a:rPr>
              <a:t>REMANUFATURA.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pt-BR" sz="1800" b="1"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sz="1800" b="1">
                <a:latin typeface="Arial" pitchFamily="34" charset="0"/>
              </a:rPr>
              <a:t>DESMANCHE.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sz="1800" b="1">
                <a:latin typeface="Arial" pitchFamily="34" charset="0"/>
              </a:rPr>
              <a:t>RECICLAGEM.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sz="1800" b="1">
                <a:latin typeface="Arial" pitchFamily="34" charset="0"/>
              </a:rPr>
              <a:t>ATERRO SANITÁRIO.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sz="1800" b="1">
                <a:latin typeface="Arial" pitchFamily="34" charset="0"/>
              </a:rPr>
              <a:t>INCINERAÇÃO.</a:t>
            </a:r>
            <a:endParaRPr lang="pt-BR" sz="2000" b="1" u="sng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143000" y="457200"/>
            <a:ext cx="746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>
                <a:solidFill>
                  <a:srgbClr val="02060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CANAIS REVERSOS DE PÓS-CONSUMO</a:t>
            </a:r>
            <a:endParaRPr lang="pt-BR" sz="1600" b="1">
              <a:solidFill>
                <a:srgbClr val="020603"/>
              </a:solidFill>
              <a:latin typeface="Arial" pitchFamily="34" charset="0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685800" y="1676400"/>
            <a:ext cx="77724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>
                <a:solidFill>
                  <a:srgbClr val="020603"/>
                </a:solidFill>
                <a:latin typeface="Arial" pitchFamily="34" charset="0"/>
              </a:rPr>
              <a:t>1. LEILÕES INDUSTRIAIS.</a:t>
            </a:r>
          </a:p>
          <a:p>
            <a:pPr>
              <a:spcBef>
                <a:spcPct val="50000"/>
              </a:spcBef>
            </a:pPr>
            <a:r>
              <a:rPr lang="pt-BR" b="1">
                <a:solidFill>
                  <a:srgbClr val="020603"/>
                </a:solidFill>
                <a:latin typeface="Arial" pitchFamily="34" charset="0"/>
              </a:rPr>
              <a:t>2. AUTOMÓVEIS.</a:t>
            </a:r>
          </a:p>
          <a:p>
            <a:pPr>
              <a:spcBef>
                <a:spcPct val="50000"/>
              </a:spcBef>
            </a:pPr>
            <a:r>
              <a:rPr lang="pt-BR" b="1">
                <a:solidFill>
                  <a:srgbClr val="020603"/>
                </a:solidFill>
                <a:latin typeface="Arial" pitchFamily="34" charset="0"/>
              </a:rPr>
              <a:t>3. ELETRODOMÉSTICOS.</a:t>
            </a:r>
          </a:p>
          <a:p>
            <a:pPr>
              <a:spcBef>
                <a:spcPct val="50000"/>
              </a:spcBef>
            </a:pPr>
            <a:r>
              <a:rPr lang="pt-BR" b="1">
                <a:solidFill>
                  <a:srgbClr val="020603"/>
                </a:solidFill>
                <a:latin typeface="Arial" pitchFamily="34" charset="0"/>
              </a:rPr>
              <a:t>4. COMPUTADORES E PERIFÉRICOS.</a:t>
            </a:r>
          </a:p>
          <a:p>
            <a:pPr>
              <a:spcBef>
                <a:spcPct val="50000"/>
              </a:spcBef>
            </a:pPr>
            <a:r>
              <a:rPr lang="pt-BR" b="1">
                <a:solidFill>
                  <a:srgbClr val="020603"/>
                </a:solidFill>
                <a:latin typeface="Arial" pitchFamily="34" charset="0"/>
              </a:rPr>
              <a:t>5. BATERIAS DE AUTOMÓVEIS. </a:t>
            </a:r>
          </a:p>
          <a:p>
            <a:pPr>
              <a:spcBef>
                <a:spcPct val="50000"/>
              </a:spcBef>
            </a:pPr>
            <a:r>
              <a:rPr lang="pt-BR" b="1">
                <a:solidFill>
                  <a:srgbClr val="020603"/>
                </a:solidFill>
                <a:latin typeface="Arial" pitchFamily="34" charset="0"/>
              </a:rPr>
              <a:t>6. EMBALAGENS DESCARTÁVEIS.</a:t>
            </a:r>
          </a:p>
          <a:p>
            <a:pPr>
              <a:spcBef>
                <a:spcPct val="50000"/>
              </a:spcBef>
            </a:pPr>
            <a:r>
              <a:rPr lang="pt-BR" b="1">
                <a:solidFill>
                  <a:srgbClr val="020603"/>
                </a:solidFill>
                <a:latin typeface="Arial" pitchFamily="34" charset="0"/>
              </a:rPr>
              <a:t>7. RESÍDUOS INDUSTRIAIS.</a:t>
            </a:r>
            <a:r>
              <a:rPr lang="pt-BR" sz="1600" b="1">
                <a:solidFill>
                  <a:srgbClr val="020603"/>
                </a:solidFill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t-BR" sz="2800" b="1">
                <a:solidFill>
                  <a:schemeClr val="tx2"/>
                </a:solidFill>
                <a:latin typeface="Arial" pitchFamily="34" charset="0"/>
              </a:rPr>
              <a:t>LOGÍSTICA REVERSA DE PÓS-VENDA</a:t>
            </a:r>
            <a:endParaRPr lang="pt-BR" sz="440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415747" name="Rectangle 3"/>
          <p:cNvSpPr>
            <a:spLocks noChangeArrowheads="1"/>
          </p:cNvSpPr>
          <p:nvPr/>
        </p:nvSpPr>
        <p:spPr bwMode="auto">
          <a:xfrm>
            <a:off x="685800" y="19812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pt-BR" sz="2000" b="1" u="sng">
                <a:latin typeface="Arial" pitchFamily="34" charset="0"/>
              </a:rPr>
              <a:t>MOTIVO DO RETORNO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pt-BR" sz="2000" b="1" u="sng"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sz="1800" b="1">
                <a:latin typeface="Arial" pitchFamily="34" charset="0"/>
              </a:rPr>
              <a:t>ERROS DE EXPEDIÇÃO.</a:t>
            </a:r>
            <a:endParaRPr lang="pt-BR" sz="2000" b="1" u="sng"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sz="1800" b="1">
                <a:latin typeface="Arial" pitchFamily="34" charset="0"/>
              </a:rPr>
              <a:t>EXCESSO DE ESTOQUES.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sz="1800" b="1">
                <a:latin typeface="Arial" pitchFamily="34" charset="0"/>
              </a:rPr>
              <a:t>PRODUTOS SAZONAIS.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sz="1800" b="1">
                <a:latin typeface="Arial" pitchFamily="34" charset="0"/>
              </a:rPr>
              <a:t>DEFEITUOSOS.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sz="1800" b="1">
                <a:latin typeface="Arial" pitchFamily="34" charset="0"/>
              </a:rPr>
              <a:t>VALIDADE DE EXPIRAÇÃO.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sz="1800" b="1">
                <a:latin typeface="Arial" pitchFamily="34" charset="0"/>
              </a:rPr>
              <a:t>DANIFICADOS EM TRÂNSITO.</a:t>
            </a:r>
          </a:p>
        </p:txBody>
      </p:sp>
      <p:sp>
        <p:nvSpPr>
          <p:cNvPr id="415748" name="Rectangle 4"/>
          <p:cNvSpPr>
            <a:spLocks noChangeArrowheads="1"/>
          </p:cNvSpPr>
          <p:nvPr/>
        </p:nvSpPr>
        <p:spPr bwMode="auto">
          <a:xfrm>
            <a:off x="4419600" y="1981200"/>
            <a:ext cx="403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pt-BR" sz="2000" b="1" u="sng">
                <a:latin typeface="Arial" pitchFamily="34" charset="0"/>
              </a:rPr>
              <a:t>DESTINO DOS PRODUTOS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pt-BR" sz="2000" b="1" u="sng"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sz="1800" b="1">
                <a:latin typeface="Arial" pitchFamily="34" charset="0"/>
              </a:rPr>
              <a:t>MERCADO PRIMÁRIO.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sz="1800" b="1">
                <a:latin typeface="Arial" pitchFamily="34" charset="0"/>
              </a:rPr>
              <a:t>CONSERTO.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sz="1800" b="1">
                <a:latin typeface="Arial" pitchFamily="34" charset="0"/>
              </a:rPr>
              <a:t>MERCADO SECUNDÁRIO.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sz="1800" b="1">
                <a:latin typeface="Arial" pitchFamily="34" charset="0"/>
              </a:rPr>
              <a:t>REMANUFATURA.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sz="1800" b="1">
                <a:latin typeface="Arial" pitchFamily="34" charset="0"/>
              </a:rPr>
              <a:t>DESMANCHE.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sz="1800" b="1">
                <a:latin typeface="Arial" pitchFamily="34" charset="0"/>
              </a:rPr>
              <a:t>RECICLAGEM.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sz="1800" b="1">
                <a:latin typeface="Arial" pitchFamily="34" charset="0"/>
              </a:rPr>
              <a:t>ATERRO SANITÁRIO.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sz="1800" b="1">
                <a:latin typeface="Arial" pitchFamily="34" charset="0"/>
              </a:rPr>
              <a:t>INCINERAÇÃO.</a:t>
            </a:r>
            <a:endParaRPr lang="pt-BR" sz="2000" b="1" u="sng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Text Box 2"/>
          <p:cNvSpPr txBox="1">
            <a:spLocks noChangeArrowheads="1"/>
          </p:cNvSpPr>
          <p:nvPr/>
        </p:nvSpPr>
        <p:spPr bwMode="auto">
          <a:xfrm>
            <a:off x="1143000" y="609600"/>
            <a:ext cx="746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>
                <a:solidFill>
                  <a:srgbClr val="02060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CANAIS REVERSOS DE PÓS-VENDA</a:t>
            </a:r>
            <a:endParaRPr lang="pt-BR" sz="1600" b="1">
              <a:solidFill>
                <a:srgbClr val="020603"/>
              </a:solidFill>
              <a:latin typeface="Arial" pitchFamily="34" charset="0"/>
            </a:endParaRPr>
          </a:p>
        </p:txBody>
      </p:sp>
      <p:sp>
        <p:nvSpPr>
          <p:cNvPr id="416771" name="Text Box 3"/>
          <p:cNvSpPr txBox="1">
            <a:spLocks noChangeArrowheads="1"/>
          </p:cNvSpPr>
          <p:nvPr/>
        </p:nvSpPr>
        <p:spPr bwMode="auto">
          <a:xfrm>
            <a:off x="685800" y="1905000"/>
            <a:ext cx="8001000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>
                <a:solidFill>
                  <a:srgbClr val="020603"/>
                </a:solidFill>
                <a:latin typeface="Arial" pitchFamily="34" charset="0"/>
              </a:rPr>
              <a:t>REVISTAS E JORNAIS.</a:t>
            </a:r>
          </a:p>
          <a:p>
            <a:pPr>
              <a:spcBef>
                <a:spcPct val="50000"/>
              </a:spcBef>
            </a:pPr>
            <a:r>
              <a:rPr lang="pt-BR" b="1">
                <a:solidFill>
                  <a:srgbClr val="020603"/>
                </a:solidFill>
                <a:latin typeface="Arial" pitchFamily="34" charset="0"/>
              </a:rPr>
              <a:t>LIVROS.</a:t>
            </a:r>
          </a:p>
          <a:p>
            <a:pPr>
              <a:spcBef>
                <a:spcPct val="50000"/>
              </a:spcBef>
            </a:pPr>
            <a:r>
              <a:rPr lang="pt-BR" b="1">
                <a:solidFill>
                  <a:srgbClr val="020603"/>
                </a:solidFill>
                <a:latin typeface="Arial" pitchFamily="34" charset="0"/>
              </a:rPr>
              <a:t>RETORNO DO </a:t>
            </a:r>
            <a:r>
              <a:rPr lang="pt-BR" b="1" i="1">
                <a:solidFill>
                  <a:srgbClr val="020603"/>
                </a:solidFill>
                <a:latin typeface="Arial" pitchFamily="34" charset="0"/>
              </a:rPr>
              <a:t>E-COMMERCE</a:t>
            </a:r>
            <a:r>
              <a:rPr lang="pt-BR" b="1">
                <a:solidFill>
                  <a:srgbClr val="020603"/>
                </a:solidFill>
                <a:latin typeface="Arial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pt-BR" b="1">
                <a:solidFill>
                  <a:srgbClr val="020603"/>
                </a:solidFill>
                <a:latin typeface="Arial" pitchFamily="34" charset="0"/>
              </a:rPr>
              <a:t>RETORNO DO VAREJO.</a:t>
            </a:r>
          </a:p>
          <a:p>
            <a:pPr>
              <a:spcBef>
                <a:spcPct val="50000"/>
              </a:spcBef>
            </a:pPr>
            <a:r>
              <a:rPr lang="pt-BR" b="1">
                <a:solidFill>
                  <a:srgbClr val="020603"/>
                </a:solidFill>
                <a:latin typeface="Arial" pitchFamily="34" charset="0"/>
              </a:rPr>
              <a:t>EMBALAGENS RETORNÁVEIS.</a:t>
            </a:r>
          </a:p>
          <a:p>
            <a:pPr algn="ctr">
              <a:spcBef>
                <a:spcPct val="50000"/>
              </a:spcBef>
            </a:pPr>
            <a:r>
              <a:rPr lang="pt-BR" sz="1600" b="1">
                <a:solidFill>
                  <a:srgbClr val="020603"/>
                </a:solidFill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10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Text Box 2"/>
          <p:cNvSpPr txBox="1">
            <a:spLocks noChangeArrowheads="1"/>
          </p:cNvSpPr>
          <p:nvPr/>
        </p:nvSpPr>
        <p:spPr bwMode="auto">
          <a:xfrm>
            <a:off x="1143000" y="3048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>
                <a:solidFill>
                  <a:srgbClr val="02060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RELAÇÃO CONSUMIDOR - LOGÍSTICA REVERSA</a:t>
            </a:r>
            <a:endParaRPr lang="pt-BR" b="1">
              <a:solidFill>
                <a:srgbClr val="020603"/>
              </a:solidFill>
              <a:latin typeface="Arial" pitchFamily="34" charset="0"/>
            </a:endParaRPr>
          </a:p>
        </p:txBody>
      </p:sp>
      <p:sp>
        <p:nvSpPr>
          <p:cNvPr id="417795" name="Rectangle 3"/>
          <p:cNvSpPr>
            <a:spLocks noChangeArrowheads="1"/>
          </p:cNvSpPr>
          <p:nvPr/>
        </p:nvSpPr>
        <p:spPr bwMode="auto">
          <a:xfrm>
            <a:off x="1219200" y="990600"/>
            <a:ext cx="3124200" cy="914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7796" name="Rectangle 4"/>
          <p:cNvSpPr>
            <a:spLocks noChangeArrowheads="1"/>
          </p:cNvSpPr>
          <p:nvPr/>
        </p:nvSpPr>
        <p:spPr bwMode="auto">
          <a:xfrm>
            <a:off x="5105400" y="990600"/>
            <a:ext cx="3124200" cy="914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7797" name="Text Box 5"/>
          <p:cNvSpPr txBox="1">
            <a:spLocks noChangeArrowheads="1"/>
          </p:cNvSpPr>
          <p:nvPr/>
        </p:nvSpPr>
        <p:spPr bwMode="auto">
          <a:xfrm>
            <a:off x="1295400" y="1219200"/>
            <a:ext cx="2895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600" b="1">
                <a:solidFill>
                  <a:srgbClr val="020603"/>
                </a:solidFill>
                <a:latin typeface="Arial" pitchFamily="34" charset="0"/>
              </a:rPr>
              <a:t>CULTURA DO CONSUMO</a:t>
            </a:r>
          </a:p>
        </p:txBody>
      </p:sp>
      <p:sp>
        <p:nvSpPr>
          <p:cNvPr id="417798" name="Text Box 6"/>
          <p:cNvSpPr txBox="1">
            <a:spLocks noChangeArrowheads="1"/>
          </p:cNvSpPr>
          <p:nvPr/>
        </p:nvSpPr>
        <p:spPr bwMode="auto">
          <a:xfrm>
            <a:off x="5257800" y="1066800"/>
            <a:ext cx="2819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600" b="1">
                <a:solidFill>
                  <a:srgbClr val="020603"/>
                </a:solidFill>
                <a:latin typeface="Arial" pitchFamily="34" charset="0"/>
              </a:rPr>
              <a:t>CULTURA AMBIENTALISTA</a:t>
            </a:r>
          </a:p>
        </p:txBody>
      </p:sp>
      <p:sp>
        <p:nvSpPr>
          <p:cNvPr id="417799" name="Oval 7"/>
          <p:cNvSpPr>
            <a:spLocks noChangeArrowheads="1"/>
          </p:cNvSpPr>
          <p:nvPr/>
        </p:nvSpPr>
        <p:spPr bwMode="auto">
          <a:xfrm>
            <a:off x="228600" y="2209800"/>
            <a:ext cx="14478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7800" name="Oval 8"/>
          <p:cNvSpPr>
            <a:spLocks noChangeArrowheads="1"/>
          </p:cNvSpPr>
          <p:nvPr/>
        </p:nvSpPr>
        <p:spPr bwMode="auto">
          <a:xfrm>
            <a:off x="2743200" y="2286000"/>
            <a:ext cx="14478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7801" name="Oval 9"/>
          <p:cNvSpPr>
            <a:spLocks noChangeArrowheads="1"/>
          </p:cNvSpPr>
          <p:nvPr/>
        </p:nvSpPr>
        <p:spPr bwMode="auto">
          <a:xfrm>
            <a:off x="1447800" y="2971800"/>
            <a:ext cx="14478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7802" name="Oval 10"/>
          <p:cNvSpPr>
            <a:spLocks noChangeArrowheads="1"/>
          </p:cNvSpPr>
          <p:nvPr/>
        </p:nvSpPr>
        <p:spPr bwMode="auto">
          <a:xfrm>
            <a:off x="5181600" y="2286000"/>
            <a:ext cx="14478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7803" name="Oval 11"/>
          <p:cNvSpPr>
            <a:spLocks noChangeArrowheads="1"/>
          </p:cNvSpPr>
          <p:nvPr/>
        </p:nvSpPr>
        <p:spPr bwMode="auto">
          <a:xfrm>
            <a:off x="7391400" y="2286000"/>
            <a:ext cx="14478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7804" name="Oval 12"/>
          <p:cNvSpPr>
            <a:spLocks noChangeArrowheads="1"/>
          </p:cNvSpPr>
          <p:nvPr/>
        </p:nvSpPr>
        <p:spPr bwMode="auto">
          <a:xfrm>
            <a:off x="6324600" y="3048000"/>
            <a:ext cx="14478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7805" name="Text Box 13"/>
          <p:cNvSpPr txBox="1">
            <a:spLocks noChangeArrowheads="1"/>
          </p:cNvSpPr>
          <p:nvPr/>
        </p:nvSpPr>
        <p:spPr bwMode="auto">
          <a:xfrm>
            <a:off x="304800" y="2362200"/>
            <a:ext cx="1295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600" b="1">
                <a:solidFill>
                  <a:srgbClr val="020603"/>
                </a:solidFill>
                <a:latin typeface="Arial" pitchFamily="34" charset="0"/>
              </a:rPr>
              <a:t>COMPRAR</a:t>
            </a:r>
          </a:p>
        </p:txBody>
      </p:sp>
      <p:sp>
        <p:nvSpPr>
          <p:cNvPr id="417806" name="Text Box 14"/>
          <p:cNvSpPr txBox="1">
            <a:spLocks noChangeArrowheads="1"/>
          </p:cNvSpPr>
          <p:nvPr/>
        </p:nvSpPr>
        <p:spPr bwMode="auto">
          <a:xfrm>
            <a:off x="2971800" y="2438400"/>
            <a:ext cx="1066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600" b="1">
                <a:solidFill>
                  <a:srgbClr val="020603"/>
                </a:solidFill>
                <a:latin typeface="Arial" pitchFamily="34" charset="0"/>
              </a:rPr>
              <a:t>USAR</a:t>
            </a:r>
          </a:p>
        </p:txBody>
      </p:sp>
      <p:sp>
        <p:nvSpPr>
          <p:cNvPr id="417807" name="Text Box 15"/>
          <p:cNvSpPr txBox="1">
            <a:spLocks noChangeArrowheads="1"/>
          </p:cNvSpPr>
          <p:nvPr/>
        </p:nvSpPr>
        <p:spPr bwMode="auto">
          <a:xfrm>
            <a:off x="1524000" y="3200400"/>
            <a:ext cx="1295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600" b="1">
                <a:solidFill>
                  <a:srgbClr val="020603"/>
                </a:solidFill>
                <a:latin typeface="Arial" pitchFamily="34" charset="0"/>
              </a:rPr>
              <a:t>DISPOR</a:t>
            </a:r>
          </a:p>
        </p:txBody>
      </p:sp>
      <p:sp>
        <p:nvSpPr>
          <p:cNvPr id="417808" name="Text Box 16"/>
          <p:cNvSpPr txBox="1">
            <a:spLocks noChangeArrowheads="1"/>
          </p:cNvSpPr>
          <p:nvPr/>
        </p:nvSpPr>
        <p:spPr bwMode="auto">
          <a:xfrm>
            <a:off x="5257800" y="2514600"/>
            <a:ext cx="1295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600" b="1">
                <a:solidFill>
                  <a:srgbClr val="020603"/>
                </a:solidFill>
                <a:latin typeface="Arial" pitchFamily="34" charset="0"/>
              </a:rPr>
              <a:t>REDUZIR</a:t>
            </a:r>
          </a:p>
        </p:txBody>
      </p:sp>
      <p:sp>
        <p:nvSpPr>
          <p:cNvPr id="417809" name="Text Box 17"/>
          <p:cNvSpPr txBox="1">
            <a:spLocks noChangeArrowheads="1"/>
          </p:cNvSpPr>
          <p:nvPr/>
        </p:nvSpPr>
        <p:spPr bwMode="auto">
          <a:xfrm>
            <a:off x="7543800" y="2438400"/>
            <a:ext cx="1143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600" b="1">
                <a:solidFill>
                  <a:srgbClr val="020603"/>
                </a:solidFill>
                <a:latin typeface="Arial" pitchFamily="34" charset="0"/>
              </a:rPr>
              <a:t>REUSAR</a:t>
            </a:r>
          </a:p>
        </p:txBody>
      </p:sp>
      <p:sp>
        <p:nvSpPr>
          <p:cNvPr id="417810" name="Text Box 18"/>
          <p:cNvSpPr txBox="1">
            <a:spLocks noChangeArrowheads="1"/>
          </p:cNvSpPr>
          <p:nvPr/>
        </p:nvSpPr>
        <p:spPr bwMode="auto">
          <a:xfrm>
            <a:off x="6477000" y="3200400"/>
            <a:ext cx="1295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600" b="1">
                <a:solidFill>
                  <a:srgbClr val="020603"/>
                </a:solidFill>
                <a:latin typeface="Arial" pitchFamily="34" charset="0"/>
              </a:rPr>
              <a:t>RECICLAR</a:t>
            </a:r>
          </a:p>
        </p:txBody>
      </p:sp>
      <p:sp>
        <p:nvSpPr>
          <p:cNvPr id="417811" name="AutoShape 19"/>
          <p:cNvSpPr>
            <a:spLocks noChangeArrowheads="1"/>
          </p:cNvSpPr>
          <p:nvPr/>
        </p:nvSpPr>
        <p:spPr bwMode="auto">
          <a:xfrm>
            <a:off x="4419600" y="2438400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7812" name="AutoShape 20"/>
          <p:cNvSpPr>
            <a:spLocks noChangeArrowheads="1"/>
          </p:cNvSpPr>
          <p:nvPr/>
        </p:nvSpPr>
        <p:spPr bwMode="auto">
          <a:xfrm rot="5504684">
            <a:off x="7623175" y="3657600"/>
            <a:ext cx="990600" cy="6858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7813" name="Rectangle 21"/>
          <p:cNvSpPr>
            <a:spLocks noChangeArrowheads="1"/>
          </p:cNvSpPr>
          <p:nvPr/>
        </p:nvSpPr>
        <p:spPr bwMode="auto">
          <a:xfrm>
            <a:off x="5791200" y="4572000"/>
            <a:ext cx="3124200" cy="914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7814" name="Rectangle 22"/>
          <p:cNvSpPr>
            <a:spLocks noChangeArrowheads="1"/>
          </p:cNvSpPr>
          <p:nvPr/>
        </p:nvSpPr>
        <p:spPr bwMode="auto">
          <a:xfrm>
            <a:off x="1295400" y="4572000"/>
            <a:ext cx="3124200" cy="914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7815" name="AutoShape 23"/>
          <p:cNvSpPr>
            <a:spLocks noChangeArrowheads="1"/>
          </p:cNvSpPr>
          <p:nvPr/>
        </p:nvSpPr>
        <p:spPr bwMode="auto">
          <a:xfrm rot="10812132">
            <a:off x="4800600" y="4876800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7816" name="Oval 24"/>
          <p:cNvSpPr>
            <a:spLocks noChangeArrowheads="1"/>
          </p:cNvSpPr>
          <p:nvPr/>
        </p:nvSpPr>
        <p:spPr bwMode="auto">
          <a:xfrm>
            <a:off x="4953000" y="5638800"/>
            <a:ext cx="2667000" cy="1066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7817" name="Oval 25"/>
          <p:cNvSpPr>
            <a:spLocks noChangeArrowheads="1"/>
          </p:cNvSpPr>
          <p:nvPr/>
        </p:nvSpPr>
        <p:spPr bwMode="auto">
          <a:xfrm>
            <a:off x="1295400" y="5791200"/>
            <a:ext cx="2667000" cy="1066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7818" name="Text Box 26"/>
          <p:cNvSpPr txBox="1">
            <a:spLocks noChangeArrowheads="1"/>
          </p:cNvSpPr>
          <p:nvPr/>
        </p:nvSpPr>
        <p:spPr bwMode="auto">
          <a:xfrm>
            <a:off x="5867400" y="4724400"/>
            <a:ext cx="2895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600" b="1">
                <a:solidFill>
                  <a:srgbClr val="020603"/>
                </a:solidFill>
                <a:latin typeface="Arial" pitchFamily="34" charset="0"/>
              </a:rPr>
              <a:t>NOVO CLIENTE CONSUMIDOR</a:t>
            </a:r>
          </a:p>
        </p:txBody>
      </p:sp>
      <p:sp>
        <p:nvSpPr>
          <p:cNvPr id="417819" name="Text Box 27"/>
          <p:cNvSpPr txBox="1">
            <a:spLocks noChangeArrowheads="1"/>
          </p:cNvSpPr>
          <p:nvPr/>
        </p:nvSpPr>
        <p:spPr bwMode="auto">
          <a:xfrm>
            <a:off x="1447800" y="4648200"/>
            <a:ext cx="2819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600" b="1">
                <a:solidFill>
                  <a:srgbClr val="020603"/>
                </a:solidFill>
                <a:latin typeface="Arial" pitchFamily="34" charset="0"/>
              </a:rPr>
              <a:t>LEGISLAÇÕES AMBIENTAIS</a:t>
            </a:r>
          </a:p>
        </p:txBody>
      </p:sp>
      <p:sp>
        <p:nvSpPr>
          <p:cNvPr id="417820" name="Text Box 28"/>
          <p:cNvSpPr txBox="1">
            <a:spLocks noChangeArrowheads="1"/>
          </p:cNvSpPr>
          <p:nvPr/>
        </p:nvSpPr>
        <p:spPr bwMode="auto">
          <a:xfrm>
            <a:off x="5181600" y="5867400"/>
            <a:ext cx="2286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600" b="1">
                <a:solidFill>
                  <a:srgbClr val="020603"/>
                </a:solidFill>
                <a:latin typeface="Arial" pitchFamily="34" charset="0"/>
              </a:rPr>
              <a:t>GOVERNOS SOCIEDADE</a:t>
            </a:r>
          </a:p>
        </p:txBody>
      </p:sp>
      <p:sp>
        <p:nvSpPr>
          <p:cNvPr id="417821" name="Text Box 29"/>
          <p:cNvSpPr txBox="1">
            <a:spLocks noChangeArrowheads="1"/>
          </p:cNvSpPr>
          <p:nvPr/>
        </p:nvSpPr>
        <p:spPr bwMode="auto">
          <a:xfrm>
            <a:off x="1524000" y="5791200"/>
            <a:ext cx="2209800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600" b="1">
                <a:solidFill>
                  <a:srgbClr val="020603"/>
                </a:solidFill>
                <a:latin typeface="Arial" pitchFamily="34" charset="0"/>
              </a:rPr>
              <a:t>CADEIA PRODUTIVA</a:t>
            </a:r>
          </a:p>
          <a:p>
            <a:pPr algn="ctr">
              <a:spcBef>
                <a:spcPct val="50000"/>
              </a:spcBef>
            </a:pPr>
            <a:endParaRPr lang="pt-BR" sz="1600" b="1">
              <a:solidFill>
                <a:srgbClr val="020603"/>
              </a:solidFill>
              <a:latin typeface="Arial" pitchFamily="34" charset="0"/>
            </a:endParaRPr>
          </a:p>
        </p:txBody>
      </p:sp>
      <p:sp>
        <p:nvSpPr>
          <p:cNvPr id="417822" name="AutoShape 30"/>
          <p:cNvSpPr>
            <a:spLocks noChangeArrowheads="1"/>
          </p:cNvSpPr>
          <p:nvPr/>
        </p:nvSpPr>
        <p:spPr bwMode="auto">
          <a:xfrm rot="10812132">
            <a:off x="4114800" y="6019800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7823" name="AutoShape 31"/>
          <p:cNvSpPr>
            <a:spLocks noChangeArrowheads="1"/>
          </p:cNvSpPr>
          <p:nvPr/>
        </p:nvSpPr>
        <p:spPr bwMode="auto">
          <a:xfrm>
            <a:off x="4343400" y="1295400"/>
            <a:ext cx="762000" cy="228600"/>
          </a:xfrm>
          <a:prstGeom prst="leftRightArrow">
            <a:avLst>
              <a:gd name="adj1" fmla="val 50000"/>
              <a:gd name="adj2" fmla="val 6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7824" name="Line 32"/>
          <p:cNvSpPr>
            <a:spLocks noChangeShapeType="1"/>
          </p:cNvSpPr>
          <p:nvPr/>
        </p:nvSpPr>
        <p:spPr bwMode="auto">
          <a:xfrm>
            <a:off x="1676400" y="25908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7825" name="Line 33"/>
          <p:cNvSpPr>
            <a:spLocks noChangeShapeType="1"/>
          </p:cNvSpPr>
          <p:nvPr/>
        </p:nvSpPr>
        <p:spPr bwMode="auto">
          <a:xfrm flipH="1">
            <a:off x="2819400" y="2895600"/>
            <a:ext cx="304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7826" name="Line 34"/>
          <p:cNvSpPr>
            <a:spLocks noChangeShapeType="1"/>
          </p:cNvSpPr>
          <p:nvPr/>
        </p:nvSpPr>
        <p:spPr bwMode="auto">
          <a:xfrm flipH="1" flipV="1">
            <a:off x="1143000" y="2895600"/>
            <a:ext cx="304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7827" name="Line 35"/>
          <p:cNvSpPr>
            <a:spLocks noChangeShapeType="1"/>
          </p:cNvSpPr>
          <p:nvPr/>
        </p:nvSpPr>
        <p:spPr bwMode="auto">
          <a:xfrm>
            <a:off x="6629400" y="25908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7828" name="Line 36"/>
          <p:cNvSpPr>
            <a:spLocks noChangeShapeType="1"/>
          </p:cNvSpPr>
          <p:nvPr/>
        </p:nvSpPr>
        <p:spPr bwMode="auto">
          <a:xfrm flipH="1">
            <a:off x="7772400" y="2971800"/>
            <a:ext cx="3810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7829" name="AutoShape 37"/>
          <p:cNvSpPr>
            <a:spLocks noChangeArrowheads="1"/>
          </p:cNvSpPr>
          <p:nvPr/>
        </p:nvSpPr>
        <p:spPr bwMode="auto">
          <a:xfrm>
            <a:off x="2514600" y="5486400"/>
            <a:ext cx="3810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Text Box 1026"/>
          <p:cNvSpPr txBox="1">
            <a:spLocks noChangeArrowheads="1"/>
          </p:cNvSpPr>
          <p:nvPr/>
        </p:nvSpPr>
        <p:spPr bwMode="auto">
          <a:xfrm>
            <a:off x="1143000" y="6096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>
                <a:solidFill>
                  <a:srgbClr val="02060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LOGÍSTICA REVERSA              LOGÍSTICA “VERDE”</a:t>
            </a:r>
          </a:p>
        </p:txBody>
      </p:sp>
      <p:sp>
        <p:nvSpPr>
          <p:cNvPr id="418819" name="Line 1027"/>
          <p:cNvSpPr>
            <a:spLocks noChangeShapeType="1"/>
          </p:cNvSpPr>
          <p:nvPr/>
        </p:nvSpPr>
        <p:spPr bwMode="auto">
          <a:xfrm>
            <a:off x="4572000" y="8382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8820" name="Text Box 1028"/>
          <p:cNvSpPr txBox="1">
            <a:spLocks noChangeArrowheads="1"/>
          </p:cNvSpPr>
          <p:nvPr/>
        </p:nvSpPr>
        <p:spPr bwMode="auto">
          <a:xfrm>
            <a:off x="685800" y="1524000"/>
            <a:ext cx="792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pt-BR" sz="1600" b="1">
              <a:solidFill>
                <a:srgbClr val="020603"/>
              </a:solidFill>
              <a:latin typeface="Comic Sans MS" pitchFamily="66" charset="0"/>
            </a:endParaRPr>
          </a:p>
        </p:txBody>
      </p:sp>
      <p:sp>
        <p:nvSpPr>
          <p:cNvPr id="418821" name="Rectangle 1029"/>
          <p:cNvSpPr>
            <a:spLocks noChangeArrowheads="1"/>
          </p:cNvSpPr>
          <p:nvPr/>
        </p:nvSpPr>
        <p:spPr bwMode="auto">
          <a:xfrm>
            <a:off x="838200" y="1524000"/>
            <a:ext cx="7772400" cy="685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>
              <a:latin typeface="Arial" pitchFamily="34" charset="0"/>
            </a:endParaRPr>
          </a:p>
        </p:txBody>
      </p:sp>
      <p:sp>
        <p:nvSpPr>
          <p:cNvPr id="418822" name="Text Box 1030"/>
          <p:cNvSpPr txBox="1">
            <a:spLocks noChangeArrowheads="1"/>
          </p:cNvSpPr>
          <p:nvPr/>
        </p:nvSpPr>
        <p:spPr bwMode="auto">
          <a:xfrm>
            <a:off x="1066800" y="1600200"/>
            <a:ext cx="7315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600" b="1">
                <a:solidFill>
                  <a:srgbClr val="020603"/>
                </a:solidFill>
                <a:latin typeface="Arial" pitchFamily="34" charset="0"/>
              </a:rPr>
              <a:t>LOGÍSTICA VERDE: ENCARREGADA DE MEDIR E MINIMIZAR O IMPACTO ECOLÓGICO DAS ATIVIDADES LOGÍSTICAS</a:t>
            </a:r>
          </a:p>
        </p:txBody>
      </p:sp>
      <p:sp>
        <p:nvSpPr>
          <p:cNvPr id="418823" name="Text Box 1031"/>
          <p:cNvSpPr txBox="1">
            <a:spLocks noChangeArrowheads="1"/>
          </p:cNvSpPr>
          <p:nvPr/>
        </p:nvSpPr>
        <p:spPr bwMode="auto">
          <a:xfrm>
            <a:off x="8001000" y="2362200"/>
            <a:ext cx="137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600" b="1">
                <a:solidFill>
                  <a:srgbClr val="020603"/>
                </a:solidFill>
                <a:latin typeface="Arial" pitchFamily="34" charset="0"/>
              </a:rPr>
              <a:t>INCLUI</a:t>
            </a:r>
          </a:p>
        </p:txBody>
      </p:sp>
      <p:sp>
        <p:nvSpPr>
          <p:cNvPr id="418824" name="Text Box 1032"/>
          <p:cNvSpPr txBox="1">
            <a:spLocks noChangeArrowheads="1"/>
          </p:cNvSpPr>
          <p:nvPr/>
        </p:nvSpPr>
        <p:spPr bwMode="auto">
          <a:xfrm>
            <a:off x="2819400" y="2971800"/>
            <a:ext cx="3962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pt-BR" sz="1600" b="1">
              <a:solidFill>
                <a:srgbClr val="020603"/>
              </a:solidFill>
              <a:latin typeface="Comic Sans MS" pitchFamily="66" charset="0"/>
            </a:endParaRPr>
          </a:p>
        </p:txBody>
      </p:sp>
      <p:sp>
        <p:nvSpPr>
          <p:cNvPr id="418825" name="AutoShape 1033"/>
          <p:cNvSpPr>
            <a:spLocks noChangeArrowheads="1"/>
          </p:cNvSpPr>
          <p:nvPr/>
        </p:nvSpPr>
        <p:spPr bwMode="auto">
          <a:xfrm>
            <a:off x="7315200" y="2209800"/>
            <a:ext cx="762000" cy="2743200"/>
          </a:xfrm>
          <a:prstGeom prst="downArrow">
            <a:avLst>
              <a:gd name="adj1" fmla="val 50000"/>
              <a:gd name="adj2" fmla="val 9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8826" name="Rectangle 1034"/>
          <p:cNvSpPr>
            <a:spLocks noChangeArrowheads="1"/>
          </p:cNvSpPr>
          <p:nvPr/>
        </p:nvSpPr>
        <p:spPr bwMode="auto">
          <a:xfrm>
            <a:off x="6781800" y="4953000"/>
            <a:ext cx="18288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8827" name="Text Box 1035"/>
          <p:cNvSpPr txBox="1">
            <a:spLocks noChangeArrowheads="1"/>
          </p:cNvSpPr>
          <p:nvPr/>
        </p:nvSpPr>
        <p:spPr bwMode="auto">
          <a:xfrm>
            <a:off x="6858000" y="5029200"/>
            <a:ext cx="2286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b="1">
                <a:solidFill>
                  <a:srgbClr val="020603"/>
                </a:solidFill>
                <a:latin typeface="Arial" pitchFamily="34" charset="0"/>
              </a:rPr>
              <a:t>TRANSPORTE</a:t>
            </a:r>
          </a:p>
        </p:txBody>
      </p:sp>
      <p:sp>
        <p:nvSpPr>
          <p:cNvPr id="418828" name="AutoShape 1036"/>
          <p:cNvSpPr>
            <a:spLocks noChangeArrowheads="1"/>
          </p:cNvSpPr>
          <p:nvPr/>
        </p:nvSpPr>
        <p:spPr bwMode="auto">
          <a:xfrm>
            <a:off x="1219200" y="2209800"/>
            <a:ext cx="609600" cy="1524000"/>
          </a:xfrm>
          <a:prstGeom prst="downArrow">
            <a:avLst>
              <a:gd name="adj1" fmla="val 50000"/>
              <a:gd name="adj2" fmla="val 625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8829" name="Rectangle 1037"/>
          <p:cNvSpPr>
            <a:spLocks noChangeArrowheads="1"/>
          </p:cNvSpPr>
          <p:nvPr/>
        </p:nvSpPr>
        <p:spPr bwMode="auto">
          <a:xfrm>
            <a:off x="533400" y="3733800"/>
            <a:ext cx="2133600" cy="457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8830" name="Text Box 1038"/>
          <p:cNvSpPr txBox="1">
            <a:spLocks noChangeArrowheads="1"/>
          </p:cNvSpPr>
          <p:nvPr/>
        </p:nvSpPr>
        <p:spPr bwMode="auto">
          <a:xfrm>
            <a:off x="609600" y="3810000"/>
            <a:ext cx="1981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600" b="1">
                <a:solidFill>
                  <a:srgbClr val="020603"/>
                </a:solidFill>
                <a:latin typeface="Arial" pitchFamily="34" charset="0"/>
              </a:rPr>
              <a:t>ESTOQUES</a:t>
            </a:r>
          </a:p>
        </p:txBody>
      </p:sp>
      <p:sp>
        <p:nvSpPr>
          <p:cNvPr id="418831" name="AutoShape 1039"/>
          <p:cNvSpPr>
            <a:spLocks noChangeArrowheads="1"/>
          </p:cNvSpPr>
          <p:nvPr/>
        </p:nvSpPr>
        <p:spPr bwMode="auto">
          <a:xfrm>
            <a:off x="4419600" y="2209800"/>
            <a:ext cx="685800" cy="2209800"/>
          </a:xfrm>
          <a:prstGeom prst="downArrow">
            <a:avLst>
              <a:gd name="adj1" fmla="val 50000"/>
              <a:gd name="adj2" fmla="val 80556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8832" name="Rectangle 1040"/>
          <p:cNvSpPr>
            <a:spLocks noChangeArrowheads="1"/>
          </p:cNvSpPr>
          <p:nvPr/>
        </p:nvSpPr>
        <p:spPr bwMode="auto">
          <a:xfrm>
            <a:off x="3429000" y="4419600"/>
            <a:ext cx="2514600" cy="457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8833" name="Text Box 1041"/>
          <p:cNvSpPr txBox="1">
            <a:spLocks noChangeArrowheads="1"/>
          </p:cNvSpPr>
          <p:nvPr/>
        </p:nvSpPr>
        <p:spPr bwMode="auto">
          <a:xfrm>
            <a:off x="3505200" y="4495800"/>
            <a:ext cx="2362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600" b="1">
                <a:solidFill>
                  <a:srgbClr val="020603"/>
                </a:solidFill>
                <a:latin typeface="Arial" pitchFamily="34" charset="0"/>
              </a:rPr>
              <a:t>  LOCALIZAÇÃO</a:t>
            </a:r>
          </a:p>
        </p:txBody>
      </p:sp>
      <p:sp>
        <p:nvSpPr>
          <p:cNvPr id="418834" name="Text Box 1042"/>
          <p:cNvSpPr txBox="1">
            <a:spLocks noChangeArrowheads="1"/>
          </p:cNvSpPr>
          <p:nvPr/>
        </p:nvSpPr>
        <p:spPr bwMode="auto">
          <a:xfrm>
            <a:off x="533400" y="4495800"/>
            <a:ext cx="21336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b="1">
                <a:solidFill>
                  <a:srgbClr val="020603"/>
                </a:solidFill>
                <a:latin typeface="Arial" pitchFamily="34" charset="0"/>
              </a:rPr>
              <a:t>- Obsolescência</a:t>
            </a:r>
          </a:p>
          <a:p>
            <a:pPr>
              <a:spcBef>
                <a:spcPct val="50000"/>
              </a:spcBef>
            </a:pPr>
            <a:r>
              <a:rPr lang="pt-BR" sz="1600" b="1">
                <a:solidFill>
                  <a:srgbClr val="020603"/>
                </a:solidFill>
                <a:latin typeface="Arial" pitchFamily="34" charset="0"/>
              </a:rPr>
              <a:t>- Refugos </a:t>
            </a:r>
          </a:p>
          <a:p>
            <a:pPr>
              <a:spcBef>
                <a:spcPct val="50000"/>
              </a:spcBef>
            </a:pPr>
            <a:r>
              <a:rPr lang="pt-BR" sz="1600" b="1">
                <a:solidFill>
                  <a:srgbClr val="020603"/>
                </a:solidFill>
                <a:latin typeface="Arial" pitchFamily="34" charset="0"/>
              </a:rPr>
              <a:t>- Reciclagem materiais</a:t>
            </a:r>
          </a:p>
        </p:txBody>
      </p:sp>
      <p:sp>
        <p:nvSpPr>
          <p:cNvPr id="418835" name="Text Box 1043"/>
          <p:cNvSpPr txBox="1">
            <a:spLocks noChangeArrowheads="1"/>
          </p:cNvSpPr>
          <p:nvPr/>
        </p:nvSpPr>
        <p:spPr bwMode="auto">
          <a:xfrm>
            <a:off x="3505200" y="4953000"/>
            <a:ext cx="2590800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b="1">
                <a:solidFill>
                  <a:srgbClr val="020603"/>
                </a:solidFill>
                <a:latin typeface="Arial" pitchFamily="34" charset="0"/>
              </a:rPr>
              <a:t>- Impacto ambiental da localização</a:t>
            </a:r>
          </a:p>
          <a:p>
            <a:pPr>
              <a:spcBef>
                <a:spcPct val="50000"/>
              </a:spcBef>
            </a:pPr>
            <a:r>
              <a:rPr lang="pt-BR" sz="1600" b="1">
                <a:solidFill>
                  <a:srgbClr val="020603"/>
                </a:solidFill>
                <a:latin typeface="Arial" pitchFamily="34" charset="0"/>
              </a:rPr>
              <a:t>- Fornecedores dentro de práticas ambientais</a:t>
            </a:r>
          </a:p>
          <a:p>
            <a:pPr>
              <a:spcBef>
                <a:spcPct val="50000"/>
              </a:spcBef>
            </a:pPr>
            <a:r>
              <a:rPr lang="pt-BR" sz="1600" b="1">
                <a:solidFill>
                  <a:srgbClr val="020603"/>
                </a:solidFill>
                <a:latin typeface="Arial" pitchFamily="34" charset="0"/>
              </a:rPr>
              <a:t>- Eficiência energética</a:t>
            </a:r>
          </a:p>
          <a:p>
            <a:pPr algn="ctr">
              <a:spcBef>
                <a:spcPct val="50000"/>
              </a:spcBef>
            </a:pPr>
            <a:endParaRPr lang="pt-BR" sz="1600" b="1">
              <a:solidFill>
                <a:srgbClr val="020603"/>
              </a:solidFill>
              <a:latin typeface="Arial" pitchFamily="34" charset="0"/>
            </a:endParaRPr>
          </a:p>
        </p:txBody>
      </p:sp>
      <p:sp>
        <p:nvSpPr>
          <p:cNvPr id="418836" name="Text Box 1044"/>
          <p:cNvSpPr txBox="1">
            <a:spLocks noChangeArrowheads="1"/>
          </p:cNvSpPr>
          <p:nvPr/>
        </p:nvSpPr>
        <p:spPr bwMode="auto">
          <a:xfrm>
            <a:off x="6781800" y="5410200"/>
            <a:ext cx="23622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b="1">
                <a:solidFill>
                  <a:srgbClr val="020603"/>
                </a:solidFill>
                <a:latin typeface="Arial" pitchFamily="34" charset="0"/>
              </a:rPr>
              <a:t>- Impacto pelo consumo de combustíveis </a:t>
            </a:r>
          </a:p>
          <a:p>
            <a:pPr>
              <a:spcBef>
                <a:spcPct val="50000"/>
              </a:spcBef>
            </a:pPr>
            <a:r>
              <a:rPr lang="pt-BR" sz="1600" b="1">
                <a:solidFill>
                  <a:srgbClr val="020603"/>
                </a:solidFill>
                <a:latin typeface="Arial" pitchFamily="34" charset="0"/>
              </a:rPr>
              <a:t>- Estado técnico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Text Box 2"/>
          <p:cNvSpPr txBox="1">
            <a:spLocks noChangeArrowheads="1"/>
          </p:cNvSpPr>
          <p:nvPr/>
        </p:nvSpPr>
        <p:spPr bwMode="auto">
          <a:xfrm>
            <a:off x="1143000" y="6096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>
                <a:solidFill>
                  <a:srgbClr val="02060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LOGÍSTICA REVERSA                 LOGÍSTICA VERDE</a:t>
            </a:r>
          </a:p>
        </p:txBody>
      </p:sp>
      <p:sp>
        <p:nvSpPr>
          <p:cNvPr id="419843" name="Line 3"/>
          <p:cNvSpPr>
            <a:spLocks noChangeShapeType="1"/>
          </p:cNvSpPr>
          <p:nvPr/>
        </p:nvSpPr>
        <p:spPr bwMode="auto">
          <a:xfrm>
            <a:off x="4724400" y="8382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9844" name="Text Box 4"/>
          <p:cNvSpPr txBox="1">
            <a:spLocks noChangeArrowheads="1"/>
          </p:cNvSpPr>
          <p:nvPr/>
        </p:nvSpPr>
        <p:spPr bwMode="auto">
          <a:xfrm>
            <a:off x="685800" y="1524000"/>
            <a:ext cx="792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pt-BR" sz="1600" b="1">
              <a:solidFill>
                <a:srgbClr val="020603"/>
              </a:solidFill>
              <a:latin typeface="Comic Sans MS" pitchFamily="66" charset="0"/>
            </a:endParaRPr>
          </a:p>
        </p:txBody>
      </p:sp>
      <p:sp>
        <p:nvSpPr>
          <p:cNvPr id="419845" name="Rectangle 5"/>
          <p:cNvSpPr>
            <a:spLocks noChangeArrowheads="1"/>
          </p:cNvSpPr>
          <p:nvPr/>
        </p:nvSpPr>
        <p:spPr bwMode="auto">
          <a:xfrm>
            <a:off x="838200" y="1524000"/>
            <a:ext cx="7772400" cy="685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9846" name="Text Box 6"/>
          <p:cNvSpPr txBox="1">
            <a:spLocks noChangeArrowheads="1"/>
          </p:cNvSpPr>
          <p:nvPr/>
        </p:nvSpPr>
        <p:spPr bwMode="auto">
          <a:xfrm>
            <a:off x="1066800" y="1600200"/>
            <a:ext cx="7315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600" b="1">
                <a:solidFill>
                  <a:srgbClr val="020603"/>
                </a:solidFill>
                <a:latin typeface="Arial" pitchFamily="34" charset="0"/>
              </a:rPr>
              <a:t>LOGÍSTICA VERDE: ENCARREGADA DE MEDIR E MINIMIZAR O IMPACTO ECOLÓGICO DAS ATIVIDADES LOGÍSTICAS</a:t>
            </a:r>
          </a:p>
        </p:txBody>
      </p:sp>
      <p:sp>
        <p:nvSpPr>
          <p:cNvPr id="419847" name="AutoShape 7"/>
          <p:cNvSpPr>
            <a:spLocks noChangeArrowheads="1"/>
          </p:cNvSpPr>
          <p:nvPr/>
        </p:nvSpPr>
        <p:spPr bwMode="auto">
          <a:xfrm>
            <a:off x="1371600" y="2209800"/>
            <a:ext cx="533400" cy="762000"/>
          </a:xfrm>
          <a:prstGeom prst="downArrow">
            <a:avLst>
              <a:gd name="adj1" fmla="val 50000"/>
              <a:gd name="adj2" fmla="val 35714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9848" name="Text Box 8"/>
          <p:cNvSpPr txBox="1">
            <a:spLocks noChangeArrowheads="1"/>
          </p:cNvSpPr>
          <p:nvPr/>
        </p:nvSpPr>
        <p:spPr bwMode="auto">
          <a:xfrm>
            <a:off x="7162800" y="2362200"/>
            <a:ext cx="137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600" b="1">
                <a:solidFill>
                  <a:srgbClr val="020603"/>
                </a:solidFill>
                <a:latin typeface="Arial" pitchFamily="34" charset="0"/>
              </a:rPr>
              <a:t>INCLUI</a:t>
            </a:r>
          </a:p>
        </p:txBody>
      </p:sp>
      <p:sp>
        <p:nvSpPr>
          <p:cNvPr id="419849" name="Rectangle 9"/>
          <p:cNvSpPr>
            <a:spLocks noChangeArrowheads="1"/>
          </p:cNvSpPr>
          <p:nvPr/>
        </p:nvSpPr>
        <p:spPr bwMode="auto">
          <a:xfrm>
            <a:off x="304800" y="2971800"/>
            <a:ext cx="3048000" cy="457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9850" name="Text Box 10"/>
          <p:cNvSpPr txBox="1">
            <a:spLocks noChangeArrowheads="1"/>
          </p:cNvSpPr>
          <p:nvPr/>
        </p:nvSpPr>
        <p:spPr bwMode="auto">
          <a:xfrm>
            <a:off x="2819400" y="2971800"/>
            <a:ext cx="3962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pt-BR" sz="1600" b="1">
              <a:solidFill>
                <a:srgbClr val="020603"/>
              </a:solidFill>
              <a:latin typeface="Comic Sans MS" pitchFamily="66" charset="0"/>
            </a:endParaRPr>
          </a:p>
        </p:txBody>
      </p:sp>
      <p:sp>
        <p:nvSpPr>
          <p:cNvPr id="419851" name="AutoShape 11"/>
          <p:cNvSpPr>
            <a:spLocks noChangeArrowheads="1"/>
          </p:cNvSpPr>
          <p:nvPr/>
        </p:nvSpPr>
        <p:spPr bwMode="auto">
          <a:xfrm>
            <a:off x="4114800" y="2209800"/>
            <a:ext cx="762000" cy="1828800"/>
          </a:xfrm>
          <a:prstGeom prst="downArrow">
            <a:avLst>
              <a:gd name="adj1" fmla="val 50000"/>
              <a:gd name="adj2" fmla="val 6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9852" name="AutoShape 12"/>
          <p:cNvSpPr>
            <a:spLocks noChangeArrowheads="1"/>
          </p:cNvSpPr>
          <p:nvPr/>
        </p:nvSpPr>
        <p:spPr bwMode="auto">
          <a:xfrm>
            <a:off x="6781800" y="2209800"/>
            <a:ext cx="762000" cy="2819400"/>
          </a:xfrm>
          <a:prstGeom prst="downArrow">
            <a:avLst>
              <a:gd name="adj1" fmla="val 50000"/>
              <a:gd name="adj2" fmla="val 925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9853" name="Rectangle 13"/>
          <p:cNvSpPr>
            <a:spLocks noChangeArrowheads="1"/>
          </p:cNvSpPr>
          <p:nvPr/>
        </p:nvSpPr>
        <p:spPr bwMode="auto">
          <a:xfrm>
            <a:off x="3124200" y="4038600"/>
            <a:ext cx="3048000" cy="457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9854" name="Rectangle 14"/>
          <p:cNvSpPr>
            <a:spLocks noChangeArrowheads="1"/>
          </p:cNvSpPr>
          <p:nvPr/>
        </p:nvSpPr>
        <p:spPr bwMode="auto">
          <a:xfrm>
            <a:off x="5715000" y="5029200"/>
            <a:ext cx="3200400" cy="457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9855" name="Text Box 15"/>
          <p:cNvSpPr txBox="1">
            <a:spLocks noChangeArrowheads="1"/>
          </p:cNvSpPr>
          <p:nvPr/>
        </p:nvSpPr>
        <p:spPr bwMode="auto">
          <a:xfrm>
            <a:off x="457200" y="3048000"/>
            <a:ext cx="274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600" b="1">
                <a:solidFill>
                  <a:srgbClr val="020603"/>
                </a:solidFill>
                <a:latin typeface="Arial" pitchFamily="34" charset="0"/>
              </a:rPr>
              <a:t>RECICLAGEM</a:t>
            </a:r>
          </a:p>
        </p:txBody>
      </p:sp>
      <p:sp>
        <p:nvSpPr>
          <p:cNvPr id="419856" name="Text Box 16"/>
          <p:cNvSpPr txBox="1">
            <a:spLocks noChangeArrowheads="1"/>
          </p:cNvSpPr>
          <p:nvPr/>
        </p:nvSpPr>
        <p:spPr bwMode="auto">
          <a:xfrm>
            <a:off x="3276600" y="4114800"/>
            <a:ext cx="3124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b="1">
                <a:solidFill>
                  <a:srgbClr val="020603"/>
                </a:solidFill>
                <a:latin typeface="Arial" pitchFamily="34" charset="0"/>
              </a:rPr>
              <a:t>RESÍDUOS INDUSTRIAIS</a:t>
            </a:r>
          </a:p>
        </p:txBody>
      </p:sp>
      <p:sp>
        <p:nvSpPr>
          <p:cNvPr id="419857" name="Text Box 17"/>
          <p:cNvSpPr txBox="1">
            <a:spLocks noChangeArrowheads="1"/>
          </p:cNvSpPr>
          <p:nvPr/>
        </p:nvSpPr>
        <p:spPr bwMode="auto">
          <a:xfrm>
            <a:off x="5791200" y="5105400"/>
            <a:ext cx="3352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b="1">
                <a:solidFill>
                  <a:srgbClr val="020603"/>
                </a:solidFill>
                <a:latin typeface="Arial" pitchFamily="34" charset="0"/>
              </a:rPr>
              <a:t>IMPACTOS DO TRANSPORTE</a:t>
            </a:r>
          </a:p>
        </p:txBody>
      </p:sp>
      <p:sp>
        <p:nvSpPr>
          <p:cNvPr id="419858" name="AutoShape 18"/>
          <p:cNvSpPr>
            <a:spLocks/>
          </p:cNvSpPr>
          <p:nvPr/>
        </p:nvSpPr>
        <p:spPr bwMode="auto">
          <a:xfrm rot="-5400000">
            <a:off x="2781300" y="3314700"/>
            <a:ext cx="609600" cy="2819400"/>
          </a:xfrm>
          <a:prstGeom prst="leftBrace">
            <a:avLst>
              <a:gd name="adj1" fmla="val 38542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9859" name="Rectangle 19"/>
          <p:cNvSpPr>
            <a:spLocks noChangeArrowheads="1"/>
          </p:cNvSpPr>
          <p:nvPr/>
        </p:nvSpPr>
        <p:spPr bwMode="auto">
          <a:xfrm>
            <a:off x="533400" y="5029200"/>
            <a:ext cx="434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9860" name="AutoShape 20"/>
          <p:cNvSpPr>
            <a:spLocks/>
          </p:cNvSpPr>
          <p:nvPr/>
        </p:nvSpPr>
        <p:spPr bwMode="auto">
          <a:xfrm rot="-5412344">
            <a:off x="4225131" y="1408907"/>
            <a:ext cx="915987" cy="8915400"/>
          </a:xfrm>
          <a:prstGeom prst="leftBrace">
            <a:avLst>
              <a:gd name="adj1" fmla="val 81109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9861" name="Rectangle 21"/>
          <p:cNvSpPr>
            <a:spLocks noChangeArrowheads="1"/>
          </p:cNvSpPr>
          <p:nvPr/>
        </p:nvSpPr>
        <p:spPr bwMode="auto">
          <a:xfrm>
            <a:off x="1143000" y="6248400"/>
            <a:ext cx="73914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9862" name="Text Box 22"/>
          <p:cNvSpPr txBox="1">
            <a:spLocks noChangeArrowheads="1"/>
          </p:cNvSpPr>
          <p:nvPr/>
        </p:nvSpPr>
        <p:spPr bwMode="auto">
          <a:xfrm>
            <a:off x="685800" y="5181600"/>
            <a:ext cx="434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b="1">
                <a:latin typeface="Arial" pitchFamily="34" charset="0"/>
              </a:rPr>
              <a:t>LOGÍSTICA REVERSA PÓS-CONSUMO</a:t>
            </a:r>
          </a:p>
        </p:txBody>
      </p:sp>
      <p:sp>
        <p:nvSpPr>
          <p:cNvPr id="419863" name="Text Box 23"/>
          <p:cNvSpPr txBox="1">
            <a:spLocks noChangeArrowheads="1"/>
          </p:cNvSpPr>
          <p:nvPr/>
        </p:nvSpPr>
        <p:spPr bwMode="auto">
          <a:xfrm>
            <a:off x="1600200" y="6324600"/>
            <a:ext cx="6858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600" b="1">
                <a:latin typeface="Arial" pitchFamily="34" charset="0"/>
              </a:rPr>
              <a:t>LOGÍSTICA VERDE COMO FILOSOFIA DE AÇÃO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Text Box 2050"/>
          <p:cNvSpPr txBox="1">
            <a:spLocks noChangeArrowheads="1"/>
          </p:cNvSpPr>
          <p:nvPr/>
        </p:nvSpPr>
        <p:spPr bwMode="auto">
          <a:xfrm>
            <a:off x="1219200" y="609600"/>
            <a:ext cx="7162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>
                <a:solidFill>
                  <a:srgbClr val="02060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OUTRAS REGULAÇÕES</a:t>
            </a:r>
            <a:endParaRPr lang="pt-BR" sz="1600" b="1">
              <a:solidFill>
                <a:srgbClr val="020603"/>
              </a:solidFill>
              <a:latin typeface="Arial" pitchFamily="34" charset="0"/>
            </a:endParaRPr>
          </a:p>
        </p:txBody>
      </p:sp>
      <p:sp>
        <p:nvSpPr>
          <p:cNvPr id="420867" name="Text Box 2051"/>
          <p:cNvSpPr txBox="1">
            <a:spLocks noChangeArrowheads="1"/>
          </p:cNvSpPr>
          <p:nvPr/>
        </p:nvSpPr>
        <p:spPr bwMode="auto">
          <a:xfrm>
            <a:off x="266700" y="1447800"/>
            <a:ext cx="8610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>
                <a:solidFill>
                  <a:srgbClr val="020603"/>
                </a:solidFill>
                <a:latin typeface="Arial" pitchFamily="34" charset="0"/>
              </a:rPr>
              <a:t>Código de Defesa do Consumidor (Lei nº 8.078, de 11 de setembro de 1990):  Garante o direito do consumidor após a compra, seja de troca, reparo ou devolução</a:t>
            </a:r>
            <a:r>
              <a:rPr lang="pt-BR" sz="2000" b="1">
                <a:solidFill>
                  <a:srgbClr val="020603"/>
                </a:solidFill>
                <a:latin typeface="Arial" pitchFamily="34" charset="0"/>
              </a:rPr>
              <a:t>.</a:t>
            </a:r>
          </a:p>
        </p:txBody>
      </p:sp>
      <p:sp>
        <p:nvSpPr>
          <p:cNvPr id="420868" name="AutoShape 2052"/>
          <p:cNvSpPr>
            <a:spLocks noChangeArrowheads="1"/>
          </p:cNvSpPr>
          <p:nvPr/>
        </p:nvSpPr>
        <p:spPr bwMode="auto">
          <a:xfrm>
            <a:off x="4038600" y="2971800"/>
            <a:ext cx="609600" cy="609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20869" name="Text Box 2053"/>
          <p:cNvSpPr txBox="1">
            <a:spLocks noChangeArrowheads="1"/>
          </p:cNvSpPr>
          <p:nvPr/>
        </p:nvSpPr>
        <p:spPr bwMode="auto">
          <a:xfrm>
            <a:off x="990600" y="3581400"/>
            <a:ext cx="7239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600" b="1">
                <a:solidFill>
                  <a:srgbClr val="020603"/>
                </a:solidFill>
                <a:latin typeface="Arial" pitchFamily="34" charset="0"/>
              </a:rPr>
              <a:t>POLÍTICAS LIBERAIS DE RETORNO DE PRODUTOS APÓS A VENDA</a:t>
            </a:r>
          </a:p>
        </p:txBody>
      </p:sp>
      <p:sp>
        <p:nvSpPr>
          <p:cNvPr id="420870" name="AutoShape 2054"/>
          <p:cNvSpPr>
            <a:spLocks noChangeArrowheads="1"/>
          </p:cNvSpPr>
          <p:nvPr/>
        </p:nvSpPr>
        <p:spPr bwMode="auto">
          <a:xfrm>
            <a:off x="4038600" y="3962400"/>
            <a:ext cx="609600" cy="609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20871" name="Text Box 2055"/>
          <p:cNvSpPr txBox="1">
            <a:spLocks noChangeArrowheads="1"/>
          </p:cNvSpPr>
          <p:nvPr/>
        </p:nvSpPr>
        <p:spPr bwMode="auto">
          <a:xfrm>
            <a:off x="1066800" y="4572000"/>
            <a:ext cx="7086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600" b="1">
                <a:solidFill>
                  <a:srgbClr val="020603"/>
                </a:solidFill>
                <a:latin typeface="Arial" pitchFamily="34" charset="0"/>
              </a:rPr>
              <a:t>ESTRUTURAS MÍNIMAS PARA ATENDER O FLUXO DE RETORNO </a:t>
            </a:r>
          </a:p>
        </p:txBody>
      </p:sp>
      <p:sp>
        <p:nvSpPr>
          <p:cNvPr id="420872" name="AutoShape 2056"/>
          <p:cNvSpPr>
            <a:spLocks noChangeArrowheads="1"/>
          </p:cNvSpPr>
          <p:nvPr/>
        </p:nvSpPr>
        <p:spPr bwMode="auto">
          <a:xfrm>
            <a:off x="4114800" y="4953000"/>
            <a:ext cx="609600" cy="609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20873" name="Rectangle 2057"/>
          <p:cNvSpPr>
            <a:spLocks noChangeArrowheads="1"/>
          </p:cNvSpPr>
          <p:nvPr/>
        </p:nvSpPr>
        <p:spPr bwMode="auto">
          <a:xfrm>
            <a:off x="1066800" y="5791200"/>
            <a:ext cx="76200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>
              <a:latin typeface="Arial" pitchFamily="34" charset="0"/>
            </a:endParaRPr>
          </a:p>
        </p:txBody>
      </p:sp>
      <p:sp>
        <p:nvSpPr>
          <p:cNvPr id="420874" name="Text Box 2058"/>
          <p:cNvSpPr txBox="1">
            <a:spLocks noChangeArrowheads="1"/>
          </p:cNvSpPr>
          <p:nvPr/>
        </p:nvSpPr>
        <p:spPr bwMode="auto">
          <a:xfrm>
            <a:off x="1219200" y="5867400"/>
            <a:ext cx="7239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600" b="1">
                <a:latin typeface="Arial" pitchFamily="34" charset="0"/>
              </a:rPr>
              <a:t>SISTEMAS DE LOGÍSTICA REVERSA PÓS-VENDA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ChangeArrowheads="1"/>
          </p:cNvSpPr>
          <p:nvPr>
            <p:ph type="title"/>
          </p:nvPr>
        </p:nvSpPr>
        <p:spPr>
          <a:xfrm>
            <a:off x="228600" y="228600"/>
            <a:ext cx="8686800" cy="1941513"/>
          </a:xfrm>
          <a:noFill/>
          <a:ln/>
        </p:spPr>
        <p:txBody>
          <a:bodyPr lIns="92075" tIns="46038" rIns="92075" bIns="46038"/>
          <a:lstStyle/>
          <a:p>
            <a:r>
              <a:rPr lang="pt-BR">
                <a:latin typeface="Arial" pitchFamily="34" charset="0"/>
              </a:rPr>
              <a:t>                     Importância da LR</a:t>
            </a:r>
          </a:p>
        </p:txBody>
      </p:sp>
      <p:sp>
        <p:nvSpPr>
          <p:cNvPr id="243715" name="Rectangle 3"/>
          <p:cNvSpPr>
            <a:spLocks noChangeArrowheads="1"/>
          </p:cNvSpPr>
          <p:nvPr>
            <p:ph type="body" idx="1"/>
          </p:nvPr>
        </p:nvSpPr>
        <p:spPr>
          <a:xfrm>
            <a:off x="762000" y="1981200"/>
            <a:ext cx="8153400" cy="4114800"/>
          </a:xfrm>
          <a:noFill/>
          <a:ln/>
        </p:spPr>
        <p:txBody>
          <a:bodyPr lIns="92075" tIns="46038" rIns="92075" bIns="46038"/>
          <a:lstStyle/>
          <a:p>
            <a:endParaRPr lang="pt-BR">
              <a:latin typeface="Arial" pitchFamily="34" charset="0"/>
            </a:endParaRPr>
          </a:p>
          <a:p>
            <a:r>
              <a:rPr lang="pt-BR">
                <a:latin typeface="Arial" pitchFamily="34" charset="0"/>
              </a:rPr>
              <a:t>Questões Ambientais</a:t>
            </a:r>
          </a:p>
          <a:p>
            <a:endParaRPr lang="pt-BR">
              <a:latin typeface="Arial" pitchFamily="34" charset="0"/>
            </a:endParaRPr>
          </a:p>
          <a:p>
            <a:r>
              <a:rPr lang="pt-BR">
                <a:latin typeface="Arial" pitchFamily="34" charset="0"/>
              </a:rPr>
              <a:t>Uso Estratégico</a:t>
            </a:r>
          </a:p>
          <a:p>
            <a:endParaRPr lang="pt-BR">
              <a:latin typeface="Arial" pitchFamily="34" charset="0"/>
            </a:endParaRPr>
          </a:p>
          <a:p>
            <a:r>
              <a:rPr lang="pt-BR">
                <a:latin typeface="Arial" pitchFamily="34" charset="0"/>
              </a:rPr>
              <a:t>Instrumento para Aumentar Lucratividade</a:t>
            </a:r>
          </a:p>
        </p:txBody>
      </p:sp>
    </p:spTree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050"/>
          <p:cNvSpPr>
            <a:spLocks noChangeArrowheads="1"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pt-BR" sz="2800">
                <a:solidFill>
                  <a:schemeClr val="tx2"/>
                </a:solidFill>
                <a:latin typeface="Arial" pitchFamily="34" charset="0"/>
              </a:rPr>
              <a:t>AFINAL...O QUE É LOGÍSTICA?</a:t>
            </a:r>
            <a:endParaRPr lang="pt-BR" sz="440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223235" name="Rectangle 2051"/>
          <p:cNvSpPr>
            <a:spLocks noChangeArrowheads="1"/>
          </p:cNvSpPr>
          <p:nvPr/>
        </p:nvSpPr>
        <p:spPr bwMode="auto">
          <a:xfrm>
            <a:off x="685800" y="914400"/>
            <a:ext cx="8229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</a:pPr>
            <a:endParaRPr lang="pt-BR" sz="3200"/>
          </a:p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lang="pt-BR" sz="3200"/>
          </a:p>
          <a:p>
            <a:pPr marL="342900" indent="-342900" algn="just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None/>
            </a:pPr>
            <a:endParaRPr lang="pt-BR" sz="3200"/>
          </a:p>
        </p:txBody>
      </p:sp>
      <p:sp>
        <p:nvSpPr>
          <p:cNvPr id="223236" name="Rectangle 2052"/>
          <p:cNvSpPr>
            <a:spLocks noChangeArrowheads="1"/>
          </p:cNvSpPr>
          <p:nvPr/>
        </p:nvSpPr>
        <p:spPr bwMode="auto">
          <a:xfrm>
            <a:off x="3124200" y="1600200"/>
            <a:ext cx="3810000" cy="7620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kumimoji="1" lang="pt-BR" u="sng">
                <a:latin typeface="Arial" pitchFamily="34" charset="0"/>
              </a:rPr>
              <a:t>Processo</a:t>
            </a:r>
            <a:r>
              <a:rPr kumimoji="1" lang="pt-BR">
                <a:latin typeface="Arial" pitchFamily="34" charset="0"/>
              </a:rPr>
              <a:t> de </a:t>
            </a:r>
          </a:p>
          <a:p>
            <a:pPr algn="ctr" eaLnBrk="0" hangingPunct="0"/>
            <a:r>
              <a:rPr kumimoji="1" lang="pt-BR">
                <a:latin typeface="Arial" pitchFamily="34" charset="0"/>
              </a:rPr>
              <a:t>planejar, operar, controlar</a:t>
            </a:r>
            <a:endParaRPr kumimoji="1" lang="pt-BR" sz="1400">
              <a:latin typeface="Arial" pitchFamily="34" charset="0"/>
            </a:endParaRPr>
          </a:p>
        </p:txBody>
      </p:sp>
      <p:sp>
        <p:nvSpPr>
          <p:cNvPr id="223237" name="Rectangle 2053"/>
          <p:cNvSpPr>
            <a:spLocks noChangeArrowheads="1"/>
          </p:cNvSpPr>
          <p:nvPr/>
        </p:nvSpPr>
        <p:spPr bwMode="auto">
          <a:xfrm>
            <a:off x="2895600" y="2895600"/>
            <a:ext cx="3810000" cy="16764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kumimoji="1" lang="pt-BR" u="sng">
                <a:latin typeface="Arial" pitchFamily="34" charset="0"/>
              </a:rPr>
              <a:t>Fluxo e Armazenagem</a:t>
            </a:r>
          </a:p>
          <a:p>
            <a:pPr algn="ctr" eaLnBrk="0" hangingPunct="0"/>
            <a:r>
              <a:rPr kumimoji="1" lang="pt-BR">
                <a:latin typeface="Arial" pitchFamily="34" charset="0"/>
              </a:rPr>
              <a:t>M-P, Produtos em Processo</a:t>
            </a:r>
          </a:p>
          <a:p>
            <a:pPr algn="ctr" eaLnBrk="0" hangingPunct="0"/>
            <a:r>
              <a:rPr kumimoji="1" lang="pt-BR">
                <a:latin typeface="Arial" pitchFamily="34" charset="0"/>
              </a:rPr>
              <a:t>Produtos Acabados</a:t>
            </a:r>
          </a:p>
          <a:p>
            <a:pPr algn="ctr" eaLnBrk="0" hangingPunct="0"/>
            <a:r>
              <a:rPr kumimoji="1" lang="pt-BR">
                <a:latin typeface="Arial" pitchFamily="34" charset="0"/>
              </a:rPr>
              <a:t>Informações e Dinheiro</a:t>
            </a:r>
            <a:endParaRPr kumimoji="1" lang="pt-BR" sz="1400">
              <a:latin typeface="Arial" pitchFamily="34" charset="0"/>
            </a:endParaRPr>
          </a:p>
        </p:txBody>
      </p:sp>
      <p:sp>
        <p:nvSpPr>
          <p:cNvPr id="223238" name="Oval 2054"/>
          <p:cNvSpPr>
            <a:spLocks noChangeArrowheads="1"/>
          </p:cNvSpPr>
          <p:nvPr/>
        </p:nvSpPr>
        <p:spPr bwMode="auto">
          <a:xfrm>
            <a:off x="228600" y="3048000"/>
            <a:ext cx="1600200" cy="11430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kumimoji="1" lang="pt-BR">
                <a:latin typeface="Arial" pitchFamily="34" charset="0"/>
              </a:rPr>
              <a:t>Do ponto </a:t>
            </a:r>
          </a:p>
          <a:p>
            <a:pPr algn="ctr" eaLnBrk="0" hangingPunct="0"/>
            <a:r>
              <a:rPr kumimoji="1" lang="pt-BR">
                <a:latin typeface="Arial" pitchFamily="34" charset="0"/>
              </a:rPr>
              <a:t>de origem</a:t>
            </a:r>
            <a:endParaRPr kumimoji="1" lang="pt-BR" sz="1800">
              <a:latin typeface="Arial" pitchFamily="34" charset="0"/>
            </a:endParaRPr>
          </a:p>
        </p:txBody>
      </p:sp>
      <p:sp>
        <p:nvSpPr>
          <p:cNvPr id="223239" name="Oval 2055"/>
          <p:cNvSpPr>
            <a:spLocks noChangeArrowheads="1"/>
          </p:cNvSpPr>
          <p:nvPr/>
        </p:nvSpPr>
        <p:spPr bwMode="auto">
          <a:xfrm>
            <a:off x="7315200" y="2971800"/>
            <a:ext cx="1676400" cy="12192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kumimoji="1" lang="pt-BR">
                <a:latin typeface="Arial" pitchFamily="34" charset="0"/>
              </a:rPr>
              <a:t>Ao ponto</a:t>
            </a:r>
          </a:p>
          <a:p>
            <a:pPr algn="ctr" eaLnBrk="0" hangingPunct="0"/>
            <a:r>
              <a:rPr kumimoji="1" lang="pt-BR">
                <a:latin typeface="Arial" pitchFamily="34" charset="0"/>
              </a:rPr>
              <a:t> de destino</a:t>
            </a:r>
          </a:p>
        </p:txBody>
      </p:sp>
      <p:sp>
        <p:nvSpPr>
          <p:cNvPr id="223240" name="Rectangle 2056"/>
          <p:cNvSpPr>
            <a:spLocks noChangeArrowheads="1"/>
          </p:cNvSpPr>
          <p:nvPr/>
        </p:nvSpPr>
        <p:spPr bwMode="auto">
          <a:xfrm>
            <a:off x="1219200" y="5105400"/>
            <a:ext cx="2819400" cy="10668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kumimoji="1" lang="pt-BR">
                <a:latin typeface="Arial" pitchFamily="34" charset="0"/>
              </a:rPr>
              <a:t>de forma econômica</a:t>
            </a:r>
          </a:p>
          <a:p>
            <a:pPr algn="ctr" eaLnBrk="0" hangingPunct="0"/>
            <a:r>
              <a:rPr kumimoji="1" lang="pt-BR">
                <a:latin typeface="Arial" pitchFamily="34" charset="0"/>
              </a:rPr>
              <a:t>eficiente e efetiva</a:t>
            </a:r>
            <a:endParaRPr kumimoji="1" lang="pt-BR" sz="1800">
              <a:latin typeface="Arial" pitchFamily="34" charset="0"/>
            </a:endParaRPr>
          </a:p>
        </p:txBody>
      </p:sp>
      <p:sp>
        <p:nvSpPr>
          <p:cNvPr id="223241" name="Rectangle 2057"/>
          <p:cNvSpPr>
            <a:spLocks noChangeArrowheads="1"/>
          </p:cNvSpPr>
          <p:nvPr/>
        </p:nvSpPr>
        <p:spPr bwMode="auto">
          <a:xfrm>
            <a:off x="5334000" y="5029200"/>
            <a:ext cx="3581400" cy="1371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kumimoji="1" lang="pt-BR">
                <a:latin typeface="Arial" pitchFamily="34" charset="0"/>
              </a:rPr>
              <a:t>satisfazendo</a:t>
            </a:r>
          </a:p>
          <a:p>
            <a:pPr algn="ctr" eaLnBrk="0" hangingPunct="0"/>
            <a:r>
              <a:rPr kumimoji="1" lang="pt-BR">
                <a:latin typeface="Arial" pitchFamily="34" charset="0"/>
              </a:rPr>
              <a:t> as necessidades e </a:t>
            </a:r>
          </a:p>
          <a:p>
            <a:pPr algn="ctr" eaLnBrk="0" hangingPunct="0"/>
            <a:r>
              <a:rPr kumimoji="1" lang="pt-BR">
                <a:latin typeface="Arial" pitchFamily="34" charset="0"/>
              </a:rPr>
              <a:t>preferências dos clientes</a:t>
            </a:r>
            <a:endParaRPr kumimoji="1" lang="pt-BR" sz="1800">
              <a:latin typeface="Arial" pitchFamily="34" charset="0"/>
            </a:endParaRPr>
          </a:p>
        </p:txBody>
      </p:sp>
      <p:sp>
        <p:nvSpPr>
          <p:cNvPr id="223242" name="Line 2058"/>
          <p:cNvSpPr>
            <a:spLocks noChangeShapeType="1"/>
          </p:cNvSpPr>
          <p:nvPr/>
        </p:nvSpPr>
        <p:spPr bwMode="auto">
          <a:xfrm>
            <a:off x="4953000" y="2362200"/>
            <a:ext cx="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3243" name="Line 2059"/>
          <p:cNvSpPr>
            <a:spLocks noChangeShapeType="1"/>
          </p:cNvSpPr>
          <p:nvPr/>
        </p:nvSpPr>
        <p:spPr bwMode="auto">
          <a:xfrm>
            <a:off x="1828800" y="3733800"/>
            <a:ext cx="914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3244" name="Line 2060"/>
          <p:cNvSpPr>
            <a:spLocks noChangeShapeType="1"/>
          </p:cNvSpPr>
          <p:nvPr/>
        </p:nvSpPr>
        <p:spPr bwMode="auto">
          <a:xfrm>
            <a:off x="6705600" y="3657600"/>
            <a:ext cx="533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3245" name="Line 2061"/>
          <p:cNvSpPr>
            <a:spLocks noChangeShapeType="1"/>
          </p:cNvSpPr>
          <p:nvPr/>
        </p:nvSpPr>
        <p:spPr bwMode="auto">
          <a:xfrm>
            <a:off x="4953000" y="4572000"/>
            <a:ext cx="304800" cy="914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3246" name="Line 2062"/>
          <p:cNvSpPr>
            <a:spLocks noChangeShapeType="1"/>
          </p:cNvSpPr>
          <p:nvPr/>
        </p:nvSpPr>
        <p:spPr bwMode="auto">
          <a:xfrm flipH="1">
            <a:off x="4114800" y="4572000"/>
            <a:ext cx="76200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3247" name="AutoShape 206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6553200"/>
            <a:ext cx="228600" cy="3048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ChangeArrowheads="1"/>
          </p:cNvSpPr>
          <p:nvPr>
            <p:ph type="title"/>
          </p:nvPr>
        </p:nvSpPr>
        <p:spPr>
          <a:xfrm>
            <a:off x="228600" y="228600"/>
            <a:ext cx="8686800" cy="685800"/>
          </a:xfrm>
          <a:noFill/>
          <a:ln/>
        </p:spPr>
        <p:txBody>
          <a:bodyPr lIns="92075" tIns="46038" rIns="92075" bIns="46038"/>
          <a:lstStyle/>
          <a:p>
            <a:r>
              <a:rPr lang="pt-BR" sz="3200">
                <a:latin typeface="Arial" pitchFamily="34" charset="0"/>
              </a:rPr>
              <a:t>Importância da LR</a:t>
            </a:r>
          </a:p>
        </p:txBody>
      </p:sp>
      <p:sp>
        <p:nvSpPr>
          <p:cNvPr id="244739" name="Rectangle 3"/>
          <p:cNvSpPr>
            <a:spLocks noChangeArrowheads="1"/>
          </p:cNvSpPr>
          <p:nvPr>
            <p:ph type="body" idx="1"/>
          </p:nvPr>
        </p:nvSpPr>
        <p:spPr>
          <a:xfrm>
            <a:off x="228600" y="990600"/>
            <a:ext cx="8686800" cy="5334000"/>
          </a:xfrm>
          <a:noFill/>
          <a:ln/>
        </p:spPr>
        <p:txBody>
          <a:bodyPr lIns="92075" tIns="46038" rIns="92075" bIns="46038"/>
          <a:lstStyle/>
          <a:p>
            <a:pPr algn="ctr">
              <a:buFontTx/>
              <a:buNone/>
            </a:pPr>
            <a:r>
              <a:rPr lang="pt-BR" sz="2800">
                <a:latin typeface="Arial" pitchFamily="34" charset="0"/>
              </a:rPr>
              <a:t>Questões Ambientais</a:t>
            </a:r>
            <a:endParaRPr lang="pt-BR" sz="2400">
              <a:latin typeface="Arial" pitchFamily="34" charset="0"/>
            </a:endParaRPr>
          </a:p>
          <a:p>
            <a:pPr algn="ctr">
              <a:buFontTx/>
              <a:buNone/>
            </a:pPr>
            <a:r>
              <a:rPr lang="pt-BR" sz="2800">
                <a:solidFill>
                  <a:srgbClr val="003399"/>
                </a:solidFill>
                <a:latin typeface="Arial" pitchFamily="34" charset="0"/>
              </a:rPr>
              <a:t>Indústria                                   Retornos (%)</a:t>
            </a:r>
            <a:endParaRPr lang="pt-BR" sz="2800">
              <a:latin typeface="Arial" pitchFamily="34" charset="0"/>
            </a:endParaRPr>
          </a:p>
          <a:p>
            <a:pPr algn="just"/>
            <a:r>
              <a:rPr lang="pt-BR" sz="2800">
                <a:latin typeface="Arial" pitchFamily="34" charset="0"/>
              </a:rPr>
              <a:t>Revistas		                                   50</a:t>
            </a:r>
          </a:p>
          <a:p>
            <a:pPr algn="just"/>
            <a:r>
              <a:rPr lang="pt-BR" sz="2800">
                <a:latin typeface="Arial" pitchFamily="34" charset="0"/>
              </a:rPr>
              <a:t>Livros - Editora	                               20 - 30</a:t>
            </a:r>
          </a:p>
          <a:p>
            <a:pPr algn="just"/>
            <a:r>
              <a:rPr lang="pt-BR" sz="2800">
                <a:latin typeface="Arial" pitchFamily="34" charset="0"/>
              </a:rPr>
              <a:t>Livros - Distribuidora                      10 - 20</a:t>
            </a:r>
          </a:p>
          <a:p>
            <a:pPr algn="just"/>
            <a:r>
              <a:rPr lang="pt-BR" sz="2800">
                <a:latin typeface="Arial" pitchFamily="34" charset="0"/>
              </a:rPr>
              <a:t>Vendas por catálogo                      18 - 35</a:t>
            </a:r>
          </a:p>
          <a:p>
            <a:pPr algn="just"/>
            <a:r>
              <a:rPr lang="pt-BR" sz="2800">
                <a:latin typeface="Arial" pitchFamily="34" charset="0"/>
              </a:rPr>
              <a:t>CD-ROMS                                      18 - 25	</a:t>
            </a:r>
          </a:p>
          <a:p>
            <a:pPr algn="just"/>
            <a:r>
              <a:rPr lang="pt-BR" sz="2800">
                <a:latin typeface="Arial" pitchFamily="34" charset="0"/>
              </a:rPr>
              <a:t>Computadores                                10 - 20</a:t>
            </a:r>
          </a:p>
          <a:p>
            <a:pPr algn="just"/>
            <a:r>
              <a:rPr lang="pt-BR" sz="2800">
                <a:latin typeface="Arial" pitchFamily="34" charset="0"/>
              </a:rPr>
              <a:t>Impressoras                                      4 - 8</a:t>
            </a:r>
          </a:p>
          <a:p>
            <a:pPr algn="just"/>
            <a:r>
              <a:rPr lang="pt-BR" sz="2800">
                <a:latin typeface="Arial" pitchFamily="34" charset="0"/>
              </a:rPr>
              <a:t>Automotiva (partes)                           4 - 6</a:t>
            </a:r>
          </a:p>
        </p:txBody>
      </p:sp>
      <p:sp>
        <p:nvSpPr>
          <p:cNvPr id="244740" name="Rectangle 4"/>
          <p:cNvSpPr>
            <a:spLocks noChangeArrowheads="1"/>
          </p:cNvSpPr>
          <p:nvPr/>
        </p:nvSpPr>
        <p:spPr bwMode="auto">
          <a:xfrm>
            <a:off x="3276600" y="6521450"/>
            <a:ext cx="30845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600">
                <a:latin typeface="Arial" pitchFamily="34" charset="0"/>
              </a:rPr>
              <a:t>(Rogers &amp;Tibben-Lembke,1999)</a:t>
            </a:r>
            <a:endParaRPr lang="pt-PT" sz="1600">
              <a:latin typeface="Arial" pitchFamily="34" charset="0"/>
            </a:endParaRPr>
          </a:p>
        </p:txBody>
      </p:sp>
    </p:spTree>
  </p:cSld>
  <p:clrMapOvr>
    <a:masterClrMapping/>
  </p:clrMapOvr>
  <p:transition>
    <p:cut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ChangeArrowheads="1"/>
          </p:cNvSpPr>
          <p:nvPr>
            <p:ph type="title"/>
          </p:nvPr>
        </p:nvSpPr>
        <p:spPr>
          <a:xfrm>
            <a:off x="228600" y="0"/>
            <a:ext cx="8686800" cy="457200"/>
          </a:xfrm>
          <a:noFill/>
          <a:ln/>
        </p:spPr>
        <p:txBody>
          <a:bodyPr lIns="92075" tIns="46038" rIns="92075" bIns="46038"/>
          <a:lstStyle/>
          <a:p>
            <a:r>
              <a:rPr lang="pt-BR" sz="3200">
                <a:latin typeface="Arial" pitchFamily="34" charset="0"/>
              </a:rPr>
              <a:t>   Questões Ambientais </a:t>
            </a:r>
          </a:p>
        </p:txBody>
      </p:sp>
      <p:sp>
        <p:nvSpPr>
          <p:cNvPr id="245763" name="Rectangle 3"/>
          <p:cNvSpPr>
            <a:spLocks noChangeArrowheads="1"/>
          </p:cNvSpPr>
          <p:nvPr>
            <p:ph type="body" idx="1"/>
          </p:nvPr>
        </p:nvSpPr>
        <p:spPr>
          <a:xfrm>
            <a:off x="0" y="457200"/>
            <a:ext cx="9144000" cy="5181600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buFontTx/>
              <a:buNone/>
            </a:pPr>
            <a:r>
              <a:rPr lang="pt-BR" sz="2400">
                <a:latin typeface="Arial" pitchFamily="34" charset="0"/>
              </a:rPr>
              <a:t>Legislação ambiental</a:t>
            </a:r>
            <a:r>
              <a:rPr lang="pt-BR" sz="2000">
                <a:latin typeface="Arial" pitchFamily="34" charset="0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pt-BR" sz="1000">
              <a:latin typeface="Arial" pitchFamily="34" charset="0"/>
            </a:endParaRPr>
          </a:p>
          <a:p>
            <a:pPr lvl="1" algn="just">
              <a:lnSpc>
                <a:spcPct val="90000"/>
              </a:lnSpc>
            </a:pPr>
            <a:r>
              <a:rPr lang="pt-BR" sz="2000">
                <a:latin typeface="Arial" pitchFamily="34" charset="0"/>
              </a:rPr>
              <a:t>CEE - Diretiva 94/12,  OCDE/2001 - </a:t>
            </a:r>
            <a:r>
              <a:rPr lang="pt-BR" sz="2000" i="1">
                <a:latin typeface="Arial" pitchFamily="34" charset="0"/>
              </a:rPr>
              <a:t>Extended Producer Responsibility</a:t>
            </a:r>
            <a:r>
              <a:rPr lang="pt-BR" sz="2000">
                <a:latin typeface="Arial" pitchFamily="34" charset="0"/>
              </a:rPr>
              <a:t> - EPR: embalagens e resíduos de embalagens.</a:t>
            </a:r>
          </a:p>
          <a:p>
            <a:pPr algn="just">
              <a:lnSpc>
                <a:spcPct val="90000"/>
              </a:lnSpc>
            </a:pPr>
            <a:endParaRPr lang="pt-BR" sz="2000">
              <a:latin typeface="Arial" pitchFamily="34" charset="0"/>
            </a:endParaRPr>
          </a:p>
          <a:p>
            <a:pPr lvl="1" algn="just">
              <a:lnSpc>
                <a:spcPct val="90000"/>
              </a:lnSpc>
            </a:pPr>
            <a:r>
              <a:rPr lang="pt-BR" sz="2000">
                <a:latin typeface="Arial" pitchFamily="34" charset="0"/>
              </a:rPr>
              <a:t>Resolução CONAMA no. 9 - 31/08/93: óleos não-recicláveis.</a:t>
            </a:r>
          </a:p>
          <a:p>
            <a:pPr algn="just">
              <a:lnSpc>
                <a:spcPct val="90000"/>
              </a:lnSpc>
            </a:pPr>
            <a:endParaRPr lang="pt-BR" sz="2000">
              <a:latin typeface="Arial" pitchFamily="34" charset="0"/>
            </a:endParaRPr>
          </a:p>
          <a:p>
            <a:pPr lvl="1" algn="just">
              <a:lnSpc>
                <a:spcPct val="90000"/>
              </a:lnSpc>
            </a:pPr>
            <a:r>
              <a:rPr lang="pt-BR" sz="2000">
                <a:latin typeface="Arial" pitchFamily="34" charset="0"/>
              </a:rPr>
              <a:t>Resolução CONAMA no. 257 - 30/07/99: Pilhas e baterias.</a:t>
            </a:r>
          </a:p>
          <a:p>
            <a:pPr algn="just">
              <a:lnSpc>
                <a:spcPct val="90000"/>
              </a:lnSpc>
            </a:pPr>
            <a:endParaRPr lang="pt-BR" sz="2000">
              <a:latin typeface="Arial" pitchFamily="34" charset="0"/>
            </a:endParaRPr>
          </a:p>
          <a:p>
            <a:pPr lvl="1" algn="just">
              <a:lnSpc>
                <a:spcPct val="90000"/>
              </a:lnSpc>
            </a:pPr>
            <a:r>
              <a:rPr lang="pt-BR" sz="2000">
                <a:latin typeface="Arial" pitchFamily="34" charset="0"/>
              </a:rPr>
              <a:t>Resolução CONAMA no. 258 - 26/08/99: pneus.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pt-BR" sz="2000">
              <a:latin typeface="Arial" pitchFamily="34" charset="0"/>
            </a:endParaRPr>
          </a:p>
          <a:p>
            <a:pPr lvl="1" algn="just">
              <a:lnSpc>
                <a:spcPct val="90000"/>
              </a:lnSpc>
            </a:pPr>
            <a:r>
              <a:rPr lang="pt-BR" sz="2000">
                <a:latin typeface="Arial" pitchFamily="34" charset="0"/>
              </a:rPr>
              <a:t>Lei no. 3.369 - 07/01/2000 - Estado do RJ (garrafas e embalagens plásticas) ; Lei 10.813 ( a partir de 25/05/2002) - Estado de SP (amianto em componentes automotivos).</a:t>
            </a:r>
          </a:p>
          <a:p>
            <a:pPr lvl="1" algn="just">
              <a:lnSpc>
                <a:spcPct val="90000"/>
              </a:lnSpc>
            </a:pPr>
            <a:r>
              <a:rPr lang="pt-BR" sz="2000">
                <a:latin typeface="Arial" pitchFamily="34" charset="0"/>
              </a:rPr>
              <a:t>PNRS – Política Nacional de Resíduos Sólidos (agosto/2010)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pt-BR" sz="2400">
                <a:latin typeface="Arial" pitchFamily="34" charset="0"/>
              </a:rPr>
              <a:t>Ecoeficiência em Cadeias Produtivas (</a:t>
            </a:r>
            <a:r>
              <a:rPr lang="pt-BR" sz="1800">
                <a:latin typeface="Arial" pitchFamily="34" charset="0"/>
              </a:rPr>
              <a:t>Cap 4 - </a:t>
            </a:r>
            <a:r>
              <a:rPr lang="pt-BR" sz="1800">
                <a:solidFill>
                  <a:srgbClr val="161616"/>
                </a:solidFill>
                <a:latin typeface="Arial" pitchFamily="34" charset="0"/>
              </a:rPr>
              <a:t>Tópicos emergentes e desafios metodológicos em engenharia de produção: casos, experiências e proposições - Volume IV, </a:t>
            </a:r>
            <a:r>
              <a:rPr lang="pt-BR" sz="1800">
                <a:latin typeface="Arial" pitchFamily="34" charset="0"/>
              </a:rPr>
              <a:t>ABEPRO, 2011 – no prelo)</a:t>
            </a:r>
            <a:r>
              <a:rPr lang="pt-BR" sz="2000">
                <a:latin typeface="Arial" pitchFamily="34" charset="0"/>
              </a:rPr>
              <a:t>                          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pt-BR" sz="2000" b="1">
                <a:latin typeface="Arial" pitchFamily="34" charset="0"/>
              </a:rPr>
              <a:t>Consciência ecológica dos consumidores</a:t>
            </a:r>
          </a:p>
        </p:txBody>
      </p:sp>
    </p:spTree>
  </p:cSld>
  <p:clrMapOvr>
    <a:masterClrMapping/>
  </p:clrMapOvr>
  <p:transition>
    <p:cut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ChangeArrowheads="1"/>
          </p:cNvSpPr>
          <p:nvPr>
            <p:ph type="title"/>
          </p:nvPr>
        </p:nvSpPr>
        <p:spPr>
          <a:xfrm>
            <a:off x="228600" y="152400"/>
            <a:ext cx="8686800" cy="533400"/>
          </a:xfrm>
          <a:noFill/>
          <a:ln/>
        </p:spPr>
        <p:txBody>
          <a:bodyPr lIns="92075" tIns="46038" rIns="92075" bIns="46038"/>
          <a:lstStyle/>
          <a:p>
            <a:r>
              <a:rPr lang="pt-BR" sz="3200">
                <a:latin typeface="Arial" pitchFamily="34" charset="0"/>
              </a:rPr>
              <a:t>                     Importância da LR</a:t>
            </a:r>
          </a:p>
        </p:txBody>
      </p:sp>
      <p:sp>
        <p:nvSpPr>
          <p:cNvPr id="246787" name="Rectangle 3"/>
          <p:cNvSpPr>
            <a:spLocks noChangeArrowheads="1"/>
          </p:cNvSpPr>
          <p:nvPr>
            <p:ph type="body" idx="1"/>
          </p:nvPr>
        </p:nvSpPr>
        <p:spPr>
          <a:xfrm>
            <a:off x="228600" y="838200"/>
            <a:ext cx="8686800" cy="5257800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buFontTx/>
              <a:buNone/>
            </a:pPr>
            <a:r>
              <a:rPr lang="pt-BR" sz="2800">
                <a:latin typeface="Arial" pitchFamily="34" charset="0"/>
              </a:rPr>
              <a:t>Uso estratégico - diferenciação por serviço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sz="2400" u="sng">
                <a:latin typeface="Arial" pitchFamily="34" charset="0"/>
              </a:rPr>
              <a:t>Papel Estratégico dos Retornos</a:t>
            </a:r>
            <a:r>
              <a:rPr lang="pt-BR" sz="2800">
                <a:latin typeface="Arial" pitchFamily="34" charset="0"/>
              </a:rPr>
              <a:t> </a:t>
            </a:r>
          </a:p>
          <a:p>
            <a:pPr lvl="1" algn="ctr">
              <a:lnSpc>
                <a:spcPct val="90000"/>
              </a:lnSpc>
              <a:buFontTx/>
              <a:buNone/>
            </a:pPr>
            <a:endParaRPr lang="pt-BR" sz="2200">
              <a:latin typeface="Arial" pitchFamily="34" charset="0"/>
            </a:endParaRPr>
          </a:p>
          <a:p>
            <a:pPr lvl="1" algn="just">
              <a:lnSpc>
                <a:spcPct val="90000"/>
              </a:lnSpc>
              <a:buClr>
                <a:srgbClr val="003399"/>
              </a:buClr>
            </a:pPr>
            <a:r>
              <a:rPr lang="pt-BR" sz="2600">
                <a:latin typeface="Arial" pitchFamily="34" charset="0"/>
              </a:rPr>
              <a:t>Razões Competitivas                             65,2%</a:t>
            </a:r>
          </a:p>
          <a:p>
            <a:pPr lvl="1" algn="just">
              <a:lnSpc>
                <a:spcPct val="90000"/>
              </a:lnSpc>
              <a:buClr>
                <a:srgbClr val="003399"/>
              </a:buClr>
            </a:pPr>
            <a:endParaRPr lang="pt-BR" sz="2000">
              <a:latin typeface="Arial" pitchFamily="34" charset="0"/>
            </a:endParaRPr>
          </a:p>
          <a:p>
            <a:pPr lvl="1" algn="just">
              <a:lnSpc>
                <a:spcPct val="90000"/>
              </a:lnSpc>
              <a:buClr>
                <a:srgbClr val="003399"/>
              </a:buClr>
            </a:pPr>
            <a:r>
              <a:rPr lang="pt-BR" sz="2600">
                <a:latin typeface="Arial" pitchFamily="34" charset="0"/>
              </a:rPr>
              <a:t>Canal “Limpo” a jusante na CS              33,4%</a:t>
            </a:r>
          </a:p>
          <a:p>
            <a:pPr lvl="1" algn="just">
              <a:lnSpc>
                <a:spcPct val="90000"/>
              </a:lnSpc>
              <a:buClr>
                <a:srgbClr val="003399"/>
              </a:buClr>
            </a:pPr>
            <a:endParaRPr lang="pt-BR" sz="2600">
              <a:latin typeface="Arial" pitchFamily="34" charset="0"/>
            </a:endParaRPr>
          </a:p>
          <a:p>
            <a:pPr lvl="1" algn="just">
              <a:lnSpc>
                <a:spcPct val="90000"/>
              </a:lnSpc>
              <a:buClr>
                <a:srgbClr val="003399"/>
              </a:buClr>
            </a:pPr>
            <a:r>
              <a:rPr lang="pt-BR" sz="2600">
                <a:latin typeface="Arial" pitchFamily="34" charset="0"/>
              </a:rPr>
              <a:t>Proteger a Margem                                18,4%</a:t>
            </a:r>
          </a:p>
          <a:p>
            <a:pPr lvl="1" algn="just">
              <a:lnSpc>
                <a:spcPct val="90000"/>
              </a:lnSpc>
              <a:buClr>
                <a:srgbClr val="003399"/>
              </a:buClr>
            </a:pPr>
            <a:endParaRPr lang="pt-BR" sz="2600">
              <a:latin typeface="Arial" pitchFamily="34" charset="0"/>
            </a:endParaRPr>
          </a:p>
          <a:p>
            <a:pPr lvl="1" algn="just">
              <a:lnSpc>
                <a:spcPct val="90000"/>
              </a:lnSpc>
              <a:buClr>
                <a:srgbClr val="003399"/>
              </a:buClr>
            </a:pPr>
            <a:r>
              <a:rPr lang="pt-BR" sz="2600">
                <a:latin typeface="Arial" pitchFamily="34" charset="0"/>
              </a:rPr>
              <a:t>Aspectos de disposição legal                 28,9%</a:t>
            </a:r>
            <a:r>
              <a:rPr lang="pt-BR" sz="2400">
                <a:latin typeface="Arial" pitchFamily="34" charset="0"/>
              </a:rPr>
              <a:t> </a:t>
            </a:r>
          </a:p>
          <a:p>
            <a:pPr lvl="1" algn="just">
              <a:lnSpc>
                <a:spcPct val="90000"/>
              </a:lnSpc>
              <a:buClr>
                <a:srgbClr val="003399"/>
              </a:buClr>
              <a:buFontTx/>
              <a:buNone/>
            </a:pPr>
            <a:endParaRPr lang="pt-BR" sz="2400">
              <a:latin typeface="Arial" pitchFamily="34" charset="0"/>
            </a:endParaRPr>
          </a:p>
          <a:p>
            <a:pPr lvl="1" algn="ctr">
              <a:lnSpc>
                <a:spcPct val="90000"/>
              </a:lnSpc>
              <a:buClr>
                <a:srgbClr val="003399"/>
              </a:buClr>
              <a:buFontTx/>
              <a:buNone/>
            </a:pPr>
            <a:endParaRPr lang="pt-BR" sz="2400">
              <a:latin typeface="Arial" pitchFamily="34" charset="0"/>
            </a:endParaRPr>
          </a:p>
          <a:p>
            <a:pPr lvl="1" algn="ctr">
              <a:lnSpc>
                <a:spcPct val="90000"/>
              </a:lnSpc>
              <a:buClr>
                <a:srgbClr val="003399"/>
              </a:buClr>
              <a:buFontTx/>
              <a:buNone/>
            </a:pPr>
            <a:endParaRPr lang="pt-BR" sz="2400">
              <a:latin typeface="Arial" pitchFamily="34" charset="0"/>
            </a:endParaRPr>
          </a:p>
          <a:p>
            <a:pPr lvl="1" algn="ctr">
              <a:lnSpc>
                <a:spcPct val="90000"/>
              </a:lnSpc>
              <a:buClr>
                <a:srgbClr val="003399"/>
              </a:buClr>
              <a:buFontTx/>
              <a:buNone/>
            </a:pPr>
            <a:r>
              <a:rPr lang="pt-BR" sz="1600">
                <a:latin typeface="Arial" pitchFamily="34" charset="0"/>
              </a:rPr>
              <a:t>(Rogers&amp;Tibben-Lembke, 1999)</a:t>
            </a:r>
            <a:r>
              <a:rPr lang="pt-BR" sz="2400"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ransition>
    <p:cut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ChangeArrowheads="1"/>
          </p:cNvSpPr>
          <p:nvPr>
            <p:ph type="title"/>
          </p:nvPr>
        </p:nvSpPr>
        <p:spPr>
          <a:xfrm>
            <a:off x="228600" y="228600"/>
            <a:ext cx="8915400" cy="304800"/>
          </a:xfrm>
          <a:noFill/>
          <a:ln/>
        </p:spPr>
        <p:txBody>
          <a:bodyPr lIns="92075" tIns="46038" rIns="92075" bIns="46038"/>
          <a:lstStyle/>
          <a:p>
            <a:pPr algn="r"/>
            <a:r>
              <a:rPr lang="pt-BR" sz="3200">
                <a:latin typeface="Arial" pitchFamily="34" charset="0"/>
              </a:rPr>
              <a:t>Importância da LR</a:t>
            </a:r>
            <a:r>
              <a:rPr lang="pt-BR">
                <a:latin typeface="Arial" pitchFamily="34" charset="0"/>
              </a:rPr>
              <a:t> </a:t>
            </a:r>
            <a:br>
              <a:rPr lang="pt-BR">
                <a:latin typeface="Arial" pitchFamily="34" charset="0"/>
              </a:rPr>
            </a:br>
            <a:r>
              <a:rPr lang="pt-BR" sz="2800">
                <a:latin typeface="Arial" pitchFamily="34" charset="0"/>
              </a:rPr>
              <a:t>Uso estratégico</a:t>
            </a:r>
          </a:p>
        </p:txBody>
      </p:sp>
      <p:sp>
        <p:nvSpPr>
          <p:cNvPr id="247811" name="Rectangle 3"/>
          <p:cNvSpPr>
            <a:spLocks noChangeArrowheads="1"/>
          </p:cNvSpPr>
          <p:nvPr>
            <p:ph type="body" idx="1"/>
          </p:nvPr>
        </p:nvSpPr>
        <p:spPr>
          <a:xfrm>
            <a:off x="0" y="1066800"/>
            <a:ext cx="9144000" cy="5105400"/>
          </a:xfrm>
          <a:noFill/>
          <a:ln/>
        </p:spPr>
        <p:txBody>
          <a:bodyPr lIns="92075" tIns="46038" rIns="92075" bIns="46038"/>
          <a:lstStyle/>
          <a:p>
            <a:pPr>
              <a:buFontTx/>
              <a:buNone/>
            </a:pPr>
            <a:r>
              <a:rPr lang="pt-BR" sz="2000">
                <a:latin typeface="Arial" pitchFamily="34" charset="0"/>
              </a:rPr>
              <a:t>LR: política de longo prazo, é mais que resposta tática ou operacional a um problema ou situação.</a:t>
            </a:r>
          </a:p>
          <a:p>
            <a:pPr algn="just">
              <a:buClr>
                <a:srgbClr val="003399"/>
              </a:buClr>
              <a:buFontTx/>
              <a:buNone/>
            </a:pPr>
            <a:endParaRPr lang="pt-BR" sz="2000">
              <a:latin typeface="Arial" pitchFamily="34" charset="0"/>
            </a:endParaRPr>
          </a:p>
          <a:p>
            <a:pPr algn="just">
              <a:buClr>
                <a:srgbClr val="003399"/>
              </a:buClr>
              <a:buFontTx/>
              <a:buNone/>
            </a:pPr>
            <a:r>
              <a:rPr lang="pt-BR" sz="2000">
                <a:latin typeface="Arial" pitchFamily="34" charset="0"/>
              </a:rPr>
              <a:t>Manter o produto “novo” e interessante ao cliente.</a:t>
            </a:r>
          </a:p>
          <a:p>
            <a:pPr algn="just">
              <a:buClr>
                <a:srgbClr val="003399"/>
              </a:buClr>
              <a:buFontTx/>
              <a:buNone/>
            </a:pPr>
            <a:endParaRPr lang="pt-BR" sz="2000">
              <a:latin typeface="Arial" pitchFamily="34" charset="0"/>
            </a:endParaRPr>
          </a:p>
          <a:p>
            <a:pPr algn="just">
              <a:buClr>
                <a:srgbClr val="003399"/>
              </a:buClr>
              <a:buFontTx/>
              <a:buNone/>
            </a:pPr>
            <a:r>
              <a:rPr lang="pt-BR" sz="2000">
                <a:latin typeface="Arial" pitchFamily="34" charset="0"/>
              </a:rPr>
              <a:t>Reduzir risco dos participantes da CS a jusante de comprar produtos que não conseguem vender.</a:t>
            </a:r>
          </a:p>
          <a:p>
            <a:pPr algn="just">
              <a:buClr>
                <a:srgbClr val="003399"/>
              </a:buClr>
              <a:buFontTx/>
              <a:buNone/>
            </a:pPr>
            <a:endParaRPr lang="pt-BR" sz="2000">
              <a:latin typeface="Arial" pitchFamily="34" charset="0"/>
            </a:endParaRPr>
          </a:p>
          <a:p>
            <a:pPr algn="just">
              <a:buClr>
                <a:srgbClr val="003399"/>
              </a:buClr>
              <a:buFontTx/>
              <a:buNone/>
            </a:pPr>
            <a:r>
              <a:rPr lang="pt-BR" sz="2000">
                <a:latin typeface="Arial" pitchFamily="34" charset="0"/>
              </a:rPr>
              <a:t>Permitir ao cliente o retorno do produto, mantendo estoques baixos e compras JIT.</a:t>
            </a:r>
          </a:p>
          <a:p>
            <a:pPr algn="just">
              <a:buClr>
                <a:srgbClr val="003399"/>
              </a:buClr>
              <a:buFontTx/>
              <a:buNone/>
            </a:pPr>
            <a:endParaRPr lang="pt-BR" sz="2000">
              <a:latin typeface="Arial" pitchFamily="34" charset="0"/>
            </a:endParaRPr>
          </a:p>
          <a:p>
            <a:pPr algn="just">
              <a:buClr>
                <a:srgbClr val="003399"/>
              </a:buClr>
              <a:buFontTx/>
              <a:buNone/>
            </a:pPr>
            <a:r>
              <a:rPr lang="pt-BR" sz="2000">
                <a:latin typeface="Arial" pitchFamily="34" charset="0"/>
              </a:rPr>
              <a:t>Aumentar a </a:t>
            </a:r>
            <a:r>
              <a:rPr lang="pt-BR" sz="2000" i="1">
                <a:latin typeface="Arial" pitchFamily="34" charset="0"/>
              </a:rPr>
              <a:t>capability</a:t>
            </a:r>
            <a:r>
              <a:rPr lang="pt-BR" sz="2000">
                <a:latin typeface="Arial" pitchFamily="34" charset="0"/>
              </a:rPr>
              <a:t> em LR aumenta o custo do cliente em trocar de fornecedor. Exemplo: aceitar de volta produto defeituoso ou não-vendido e creditar valor ao cliente.    </a:t>
            </a:r>
          </a:p>
        </p:txBody>
      </p:sp>
    </p:spTree>
  </p:cSld>
  <p:clrMapOvr>
    <a:masterClrMapping/>
  </p:clrMapOvr>
  <p:transition>
    <p:cut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ChangeArrowheads="1"/>
          </p:cNvSpPr>
          <p:nvPr>
            <p:ph type="title"/>
          </p:nvPr>
        </p:nvSpPr>
        <p:spPr>
          <a:xfrm>
            <a:off x="228600" y="228600"/>
            <a:ext cx="8686800" cy="762000"/>
          </a:xfrm>
          <a:noFill/>
          <a:ln/>
        </p:spPr>
        <p:txBody>
          <a:bodyPr lIns="92075" tIns="46038" rIns="92075" bIns="46038"/>
          <a:lstStyle/>
          <a:p>
            <a:r>
              <a:rPr lang="pt-BR" sz="3200">
                <a:latin typeface="Arial" pitchFamily="34" charset="0"/>
              </a:rPr>
              <a:t>                     Importância da LR</a:t>
            </a:r>
          </a:p>
        </p:txBody>
      </p:sp>
      <p:sp>
        <p:nvSpPr>
          <p:cNvPr id="248835" name="Rectangle 3"/>
          <p:cNvSpPr>
            <a:spLocks noChangeArrowheads="1"/>
          </p:cNvSpPr>
          <p:nvPr>
            <p:ph type="body" idx="1"/>
          </p:nvPr>
        </p:nvSpPr>
        <p:spPr>
          <a:xfrm>
            <a:off x="381000" y="1066800"/>
            <a:ext cx="8534400" cy="5029200"/>
          </a:xfrm>
          <a:noFill/>
          <a:ln/>
        </p:spPr>
        <p:txBody>
          <a:bodyPr lIns="92075" tIns="46038" rIns="92075" bIns="46038"/>
          <a:lstStyle/>
          <a:p>
            <a:pPr>
              <a:buFontTx/>
              <a:buNone/>
            </a:pPr>
            <a:r>
              <a:rPr lang="pt-BR" sz="2800" u="sng">
                <a:latin typeface="Arial" pitchFamily="34" charset="0"/>
              </a:rPr>
              <a:t>Instrumento para Aumentar Lucratividade</a:t>
            </a:r>
            <a:r>
              <a:rPr lang="pt-BR" sz="2800">
                <a:latin typeface="Arial" pitchFamily="34" charset="0"/>
              </a:rPr>
              <a:t>:</a:t>
            </a:r>
          </a:p>
          <a:p>
            <a:pPr lvl="1"/>
            <a:endParaRPr lang="pt-BR" sz="2200">
              <a:latin typeface="Arial" pitchFamily="34" charset="0"/>
            </a:endParaRPr>
          </a:p>
          <a:p>
            <a:pPr lvl="1"/>
            <a:r>
              <a:rPr lang="pt-BR" sz="2600">
                <a:latin typeface="Arial" pitchFamily="34" charset="0"/>
              </a:rPr>
              <a:t>Embalagens retornáveis</a:t>
            </a:r>
            <a:endParaRPr lang="pt-BR" sz="2200">
              <a:latin typeface="Arial" pitchFamily="34" charset="0"/>
            </a:endParaRPr>
          </a:p>
          <a:p>
            <a:pPr lvl="1"/>
            <a:endParaRPr lang="pt-BR" sz="1100">
              <a:latin typeface="Arial" pitchFamily="34" charset="0"/>
            </a:endParaRPr>
          </a:p>
          <a:p>
            <a:pPr lvl="1"/>
            <a:r>
              <a:rPr lang="pt-BR" sz="2600">
                <a:latin typeface="Arial" pitchFamily="34" charset="0"/>
              </a:rPr>
              <a:t>Reciclagem de embalagens</a:t>
            </a:r>
            <a:r>
              <a:rPr lang="pt-BR" sz="2200">
                <a:latin typeface="Arial" pitchFamily="34" charset="0"/>
              </a:rPr>
              <a:t> </a:t>
            </a:r>
          </a:p>
          <a:p>
            <a:pPr lvl="1"/>
            <a:endParaRPr lang="pt-BR" sz="1100">
              <a:latin typeface="Arial" pitchFamily="34" charset="0"/>
            </a:endParaRPr>
          </a:p>
          <a:p>
            <a:pPr lvl="1"/>
            <a:r>
              <a:rPr lang="pt-BR" sz="2600">
                <a:latin typeface="Arial" pitchFamily="34" charset="0"/>
              </a:rPr>
              <a:t>Redução dos materiais de embalagem</a:t>
            </a:r>
            <a:r>
              <a:rPr lang="pt-BR" sz="2200">
                <a:latin typeface="Arial" pitchFamily="34" charset="0"/>
              </a:rPr>
              <a:t>.</a:t>
            </a:r>
          </a:p>
          <a:p>
            <a:pPr lvl="1"/>
            <a:endParaRPr lang="pt-BR" sz="1100">
              <a:latin typeface="Arial" pitchFamily="34" charset="0"/>
            </a:endParaRPr>
          </a:p>
          <a:p>
            <a:pPr lvl="1"/>
            <a:r>
              <a:rPr lang="pt-BR" sz="2600">
                <a:latin typeface="Arial" pitchFamily="34" charset="0"/>
              </a:rPr>
              <a:t>Reaproveitamento de partes usadas</a:t>
            </a:r>
            <a:endParaRPr lang="pt-BR" sz="2200">
              <a:latin typeface="Arial" pitchFamily="34" charset="0"/>
            </a:endParaRPr>
          </a:p>
          <a:p>
            <a:pPr lvl="1"/>
            <a:endParaRPr lang="pt-BR" sz="1100">
              <a:latin typeface="Arial" pitchFamily="34" charset="0"/>
            </a:endParaRPr>
          </a:p>
          <a:p>
            <a:pPr lvl="1"/>
            <a:r>
              <a:rPr lang="pt-BR" sz="2600" i="1">
                <a:latin typeface="Arial" pitchFamily="34" charset="0"/>
              </a:rPr>
              <a:t>Centralized Return Centers</a:t>
            </a:r>
            <a:endParaRPr lang="pt-BR" sz="2600">
              <a:latin typeface="Arial" pitchFamily="34" charset="0"/>
            </a:endParaRPr>
          </a:p>
          <a:p>
            <a:pPr lvl="1"/>
            <a:endParaRPr lang="pt-BR" sz="1100">
              <a:latin typeface="Arial" pitchFamily="34" charset="0"/>
            </a:endParaRPr>
          </a:p>
          <a:p>
            <a:pPr lvl="1"/>
            <a:r>
              <a:rPr lang="pt-BR" sz="2600">
                <a:latin typeface="Arial" pitchFamily="34" charset="0"/>
              </a:rPr>
              <a:t>Estoque - menor risco com itens baixo giro</a:t>
            </a:r>
            <a:endParaRPr lang="pt-BR" sz="2400">
              <a:latin typeface="Arial" pitchFamily="34" charset="0"/>
            </a:endParaRPr>
          </a:p>
        </p:txBody>
      </p:sp>
    </p:spTree>
  </p:cSld>
  <p:clrMapOvr>
    <a:masterClrMapping/>
  </p:clrMapOvr>
  <p:transition>
    <p:cut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ChangeArrowheads="1"/>
          </p:cNvSpPr>
          <p:nvPr>
            <p:ph type="title"/>
          </p:nvPr>
        </p:nvSpPr>
        <p:spPr>
          <a:xfrm>
            <a:off x="228600" y="228600"/>
            <a:ext cx="8686800" cy="533400"/>
          </a:xfrm>
          <a:noFill/>
          <a:ln/>
        </p:spPr>
        <p:txBody>
          <a:bodyPr lIns="92075" tIns="46038" rIns="92075" bIns="46038"/>
          <a:lstStyle/>
          <a:p>
            <a:r>
              <a:rPr lang="pt-BR" sz="3200">
                <a:latin typeface="Arial" pitchFamily="34" charset="0"/>
              </a:rPr>
              <a:t>Procedimentos e Metodologias </a:t>
            </a:r>
          </a:p>
        </p:txBody>
      </p:sp>
      <p:sp>
        <p:nvSpPr>
          <p:cNvPr id="249859" name="Rectangle 3"/>
          <p:cNvSpPr>
            <a:spLocks noChangeArrowheads="1"/>
          </p:cNvSpPr>
          <p:nvPr>
            <p:ph type="body" idx="1"/>
          </p:nvPr>
        </p:nvSpPr>
        <p:spPr>
          <a:xfrm>
            <a:off x="228600" y="1371600"/>
            <a:ext cx="8686800" cy="4114800"/>
          </a:xfrm>
          <a:noFill/>
          <a:ln/>
        </p:spPr>
        <p:txBody>
          <a:bodyPr lIns="92075" tIns="46038" rIns="92075" bIns="46038"/>
          <a:lstStyle/>
          <a:p>
            <a:pPr>
              <a:buFontTx/>
              <a:buNone/>
            </a:pPr>
            <a:r>
              <a:rPr lang="pt-BR" sz="2400">
                <a:latin typeface="Arial" pitchFamily="34" charset="0"/>
              </a:rPr>
              <a:t>Custeio ABC - </a:t>
            </a:r>
            <a:r>
              <a:rPr lang="pt-BR" sz="2400" i="1">
                <a:latin typeface="Arial" pitchFamily="34" charset="0"/>
              </a:rPr>
              <a:t>Activity Based Costing</a:t>
            </a:r>
            <a:endParaRPr lang="pt-BR" sz="2400">
              <a:latin typeface="Arial" pitchFamily="34" charset="0"/>
            </a:endParaRPr>
          </a:p>
          <a:p>
            <a:pPr>
              <a:buFontTx/>
              <a:buNone/>
            </a:pPr>
            <a:endParaRPr lang="pt-BR" sz="2400">
              <a:latin typeface="Arial" pitchFamily="34" charset="0"/>
            </a:endParaRPr>
          </a:p>
          <a:p>
            <a:pPr>
              <a:buFontTx/>
              <a:buNone/>
            </a:pPr>
            <a:r>
              <a:rPr lang="pt-BR" sz="2400">
                <a:latin typeface="Arial" pitchFamily="34" charset="0"/>
              </a:rPr>
              <a:t>Mapeamento do Processo </a:t>
            </a:r>
          </a:p>
          <a:p>
            <a:pPr>
              <a:buFontTx/>
              <a:buNone/>
            </a:pPr>
            <a:endParaRPr lang="pt-BR" sz="2400">
              <a:latin typeface="Arial" pitchFamily="34" charset="0"/>
            </a:endParaRPr>
          </a:p>
          <a:p>
            <a:pPr>
              <a:buFontTx/>
              <a:buNone/>
            </a:pPr>
            <a:r>
              <a:rPr lang="pt-BR" sz="2400">
                <a:latin typeface="Arial" pitchFamily="34" charset="0"/>
              </a:rPr>
              <a:t>Avaliação do Ciclo de Vida</a:t>
            </a:r>
          </a:p>
          <a:p>
            <a:pPr>
              <a:buFontTx/>
              <a:buNone/>
            </a:pPr>
            <a:endParaRPr lang="pt-BR" sz="2400">
              <a:latin typeface="Arial" pitchFamily="34" charset="0"/>
            </a:endParaRPr>
          </a:p>
          <a:p>
            <a:pPr>
              <a:buFontTx/>
              <a:buNone/>
            </a:pPr>
            <a:r>
              <a:rPr lang="pt-BR" sz="2400">
                <a:latin typeface="Arial" pitchFamily="34" charset="0"/>
              </a:rPr>
              <a:t>Processo de Desenvolvimento de Novos Produtos</a:t>
            </a:r>
          </a:p>
          <a:p>
            <a:pPr>
              <a:buFontTx/>
              <a:buNone/>
            </a:pPr>
            <a:endParaRPr lang="pt-BR" sz="2400" i="1">
              <a:latin typeface="Arial" pitchFamily="34" charset="0"/>
            </a:endParaRPr>
          </a:p>
          <a:p>
            <a:pPr>
              <a:buFontTx/>
              <a:buNone/>
            </a:pPr>
            <a:r>
              <a:rPr lang="pt-BR" sz="2400" i="1">
                <a:latin typeface="Arial" pitchFamily="34" charset="0"/>
              </a:rPr>
              <a:t>Product Stewardship</a:t>
            </a:r>
            <a:endParaRPr lang="pt-BR" sz="2400">
              <a:latin typeface="Arial" pitchFamily="34" charset="0"/>
            </a:endParaRPr>
          </a:p>
        </p:txBody>
      </p:sp>
    </p:spTree>
  </p:cSld>
  <p:clrMapOvr>
    <a:masterClrMapping/>
  </p:clrMapOvr>
  <p:transition>
    <p:cut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pt-BR" sz="2800">
                <a:latin typeface="Arial" pitchFamily="34" charset="0"/>
              </a:rPr>
              <a:t>Procedimentos e Metodologias</a:t>
            </a:r>
          </a:p>
        </p:txBody>
      </p:sp>
      <p:pic>
        <p:nvPicPr>
          <p:cNvPr id="250883" name="Picture 3" descr="C:\Meus documentos\logistica\fig3.5-texto.gif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990600"/>
            <a:ext cx="9144000" cy="5181600"/>
          </a:xfrm>
        </p:spPr>
      </p:pic>
      <p:sp>
        <p:nvSpPr>
          <p:cNvPr id="250885" name="Text Box 5"/>
          <p:cNvSpPr txBox="1">
            <a:spLocks noChangeArrowheads="1"/>
          </p:cNvSpPr>
          <p:nvPr/>
        </p:nvSpPr>
        <p:spPr bwMode="auto">
          <a:xfrm>
            <a:off x="0" y="609600"/>
            <a:ext cx="266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1" lang="pt-BR" sz="3200" b="1">
                <a:solidFill>
                  <a:srgbClr val="FF3300"/>
                </a:solidFill>
                <a:latin typeface="Arial" pitchFamily="34" charset="0"/>
              </a:rPr>
              <a:t>Custeio ABC</a:t>
            </a:r>
            <a:endParaRPr kumimoji="1" lang="pt-BR">
              <a:solidFill>
                <a:srgbClr val="FF3300"/>
              </a:solidFill>
            </a:endParaRPr>
          </a:p>
        </p:txBody>
      </p:sp>
      <p:sp>
        <p:nvSpPr>
          <p:cNvPr id="250886" name="Text Box 6"/>
          <p:cNvSpPr txBox="1">
            <a:spLocks noChangeArrowheads="1"/>
          </p:cNvSpPr>
          <p:nvPr/>
        </p:nvSpPr>
        <p:spPr bwMode="auto">
          <a:xfrm>
            <a:off x="6858000" y="19812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Arial" pitchFamily="34" charset="0"/>
              </a:rPr>
              <a:t>Drives</a:t>
            </a:r>
            <a:endParaRPr lang="pt-PT" i="1">
              <a:latin typeface="Arial" pitchFamily="34" charset="0"/>
            </a:endParaRPr>
          </a:p>
        </p:txBody>
      </p:sp>
      <p:sp>
        <p:nvSpPr>
          <p:cNvPr id="250887" name="Text Box 7"/>
          <p:cNvSpPr txBox="1">
            <a:spLocks noChangeArrowheads="1"/>
          </p:cNvSpPr>
          <p:nvPr/>
        </p:nvSpPr>
        <p:spPr bwMode="auto">
          <a:xfrm>
            <a:off x="7239000" y="44958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Arial" pitchFamily="34" charset="0"/>
              </a:rPr>
              <a:t>Drives</a:t>
            </a:r>
            <a:endParaRPr lang="pt-PT" i="1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1026"/>
          <p:cNvSpPr>
            <a:spLocks noChangeArrowheads="1"/>
          </p:cNvSpPr>
          <p:nvPr>
            <p:ph type="title"/>
          </p:nvPr>
        </p:nvSpPr>
        <p:spPr>
          <a:xfrm>
            <a:off x="228600" y="0"/>
            <a:ext cx="8686800" cy="609600"/>
          </a:xfrm>
          <a:noFill/>
          <a:ln/>
        </p:spPr>
        <p:txBody>
          <a:bodyPr lIns="92075" tIns="46038" rIns="92075" bIns="46038"/>
          <a:lstStyle/>
          <a:p>
            <a:r>
              <a:rPr lang="pt-BR" sz="3200">
                <a:latin typeface="Arial" pitchFamily="34" charset="0"/>
              </a:rPr>
              <a:t>      </a:t>
            </a:r>
            <a:br>
              <a:rPr lang="pt-BR" sz="3200">
                <a:latin typeface="Arial" pitchFamily="34" charset="0"/>
              </a:rPr>
            </a:br>
            <a:r>
              <a:rPr lang="pt-BR" sz="3200">
                <a:latin typeface="Arial" pitchFamily="34" charset="0"/>
              </a:rPr>
              <a:t>    Procedimentos e Metodologias </a:t>
            </a:r>
          </a:p>
        </p:txBody>
      </p:sp>
      <p:sp>
        <p:nvSpPr>
          <p:cNvPr id="251907" name="Rectangle 1027"/>
          <p:cNvSpPr>
            <a:spLocks noChangeArrowheads="1"/>
          </p:cNvSpPr>
          <p:nvPr>
            <p:ph type="body" idx="1"/>
          </p:nvPr>
        </p:nvSpPr>
        <p:spPr>
          <a:xfrm>
            <a:off x="228600" y="1143000"/>
            <a:ext cx="8686800" cy="4953000"/>
          </a:xfrm>
          <a:noFill/>
          <a:ln/>
        </p:spPr>
        <p:txBody>
          <a:bodyPr lIns="92075" tIns="46038" rIns="92075" bIns="46038"/>
          <a:lstStyle/>
          <a:p>
            <a:pPr>
              <a:buFontTx/>
              <a:buNone/>
            </a:pPr>
            <a:r>
              <a:rPr lang="pt-BR">
                <a:latin typeface="Arial" pitchFamily="34" charset="0"/>
              </a:rPr>
              <a:t>Mapeamento (Cadeia de Valor) do Processo: </a:t>
            </a:r>
          </a:p>
          <a:p>
            <a:pPr>
              <a:buFontTx/>
              <a:buNone/>
            </a:pPr>
            <a:endParaRPr lang="pt-BR">
              <a:latin typeface="Arial" pitchFamily="34" charset="0"/>
            </a:endParaRPr>
          </a:p>
          <a:p>
            <a:pPr>
              <a:buFontTx/>
              <a:buNone/>
            </a:pPr>
            <a:r>
              <a:rPr lang="pt-BR">
                <a:latin typeface="Arial" pitchFamily="34" charset="0"/>
              </a:rPr>
              <a:t>	</a:t>
            </a:r>
            <a:r>
              <a:rPr lang="pt-BR" i="1">
                <a:latin typeface="Arial" pitchFamily="34" charset="0"/>
              </a:rPr>
              <a:t>Value Stream Mapping </a:t>
            </a:r>
          </a:p>
        </p:txBody>
      </p:sp>
      <p:sp>
        <p:nvSpPr>
          <p:cNvPr id="251909" name="Text Box 1029"/>
          <p:cNvSpPr txBox="1">
            <a:spLocks noChangeArrowheads="1"/>
          </p:cNvSpPr>
          <p:nvPr/>
        </p:nvSpPr>
        <p:spPr bwMode="auto">
          <a:xfrm>
            <a:off x="3657600" y="6477000"/>
            <a:ext cx="457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/>
              <a:t>(Stock,1998)</a:t>
            </a:r>
            <a:endParaRPr lang="pt-PT" sz="2000"/>
          </a:p>
        </p:txBody>
      </p:sp>
    </p:spTree>
  </p:cSld>
  <p:clrMapOvr>
    <a:masterClrMapping/>
  </p:clrMapOvr>
  <p:transition>
    <p:cut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ChangeArrowheads="1"/>
          </p:cNvSpPr>
          <p:nvPr>
            <p:ph type="title"/>
          </p:nvPr>
        </p:nvSpPr>
        <p:spPr>
          <a:xfrm>
            <a:off x="228600" y="228600"/>
            <a:ext cx="8686800" cy="990600"/>
          </a:xfrm>
          <a:noFill/>
          <a:ln/>
        </p:spPr>
        <p:txBody>
          <a:bodyPr lIns="92075" tIns="46038" rIns="92075" bIns="46038"/>
          <a:lstStyle/>
          <a:p>
            <a:r>
              <a:rPr lang="pt-BR">
                <a:latin typeface="Arial" pitchFamily="34" charset="0"/>
              </a:rPr>
              <a:t>Procedimentos e Metodologias </a:t>
            </a:r>
          </a:p>
        </p:txBody>
      </p:sp>
      <p:sp>
        <p:nvSpPr>
          <p:cNvPr id="252931" name="Rectangle 3"/>
          <p:cNvSpPr>
            <a:spLocks noChangeArrowheads="1"/>
          </p:cNvSpPr>
          <p:nvPr>
            <p:ph type="body" idx="1"/>
          </p:nvPr>
        </p:nvSpPr>
        <p:spPr>
          <a:xfrm>
            <a:off x="228600" y="1447800"/>
            <a:ext cx="8686800" cy="4648200"/>
          </a:xfrm>
          <a:noFill/>
          <a:ln/>
        </p:spPr>
        <p:txBody>
          <a:bodyPr lIns="92075" tIns="46038" rIns="92075" bIns="46038"/>
          <a:lstStyle/>
          <a:p>
            <a:pPr>
              <a:buFontTx/>
              <a:buNone/>
            </a:pPr>
            <a:r>
              <a:rPr lang="pt-BR" sz="2800">
                <a:latin typeface="Arial" pitchFamily="34" charset="0"/>
              </a:rPr>
              <a:t>Avaliação do Ciclo de Vida (LCA): metodologia para</a:t>
            </a:r>
          </a:p>
          <a:p>
            <a:pPr lvl="1" algn="just"/>
            <a:r>
              <a:rPr lang="pt-BR" sz="2600">
                <a:latin typeface="Arial" pitchFamily="34" charset="0"/>
              </a:rPr>
              <a:t>“entender, gerenciar e reduzir os impactos de consumo de recursos e no meio ambiente associados com processos, produtos e atividades”.</a:t>
            </a:r>
            <a:endParaRPr lang="pt-BR" sz="2200">
              <a:latin typeface="Arial" pitchFamily="34" charset="0"/>
            </a:endParaRPr>
          </a:p>
          <a:p>
            <a:pPr lvl="1" algn="just"/>
            <a:r>
              <a:rPr lang="pt-BR" sz="2600">
                <a:latin typeface="Arial" pitchFamily="34" charset="0"/>
              </a:rPr>
              <a:t>examinar os custos associados ao produto durante toda sua vida (criação, uso e disposição final), escolher a opção para o menor custo (longo prazo) de posse, justificar a seleção de processo/equipamentos (custo total).</a:t>
            </a:r>
            <a:endParaRPr lang="pt-BR" sz="2000">
              <a:latin typeface="Arial" pitchFamily="34" charset="0"/>
            </a:endParaRPr>
          </a:p>
        </p:txBody>
      </p:sp>
      <p:sp>
        <p:nvSpPr>
          <p:cNvPr id="252932" name="Text Box 4"/>
          <p:cNvSpPr txBox="1">
            <a:spLocks noChangeArrowheads="1"/>
          </p:cNvSpPr>
          <p:nvPr/>
        </p:nvSpPr>
        <p:spPr bwMode="auto">
          <a:xfrm>
            <a:off x="838200" y="5638800"/>
            <a:ext cx="8153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Arial" pitchFamily="34" charset="0"/>
              </a:rPr>
              <a:t>NBR ISO 14.040 – Ver ferramenta </a:t>
            </a:r>
            <a:r>
              <a:rPr lang="pt-PT" sz="2000">
                <a:latin typeface="Arial" pitchFamily="34" charset="0"/>
              </a:rPr>
              <a:t>SEEbalance</a:t>
            </a:r>
            <a:r>
              <a:rPr lang="pt-PT" sz="2000">
                <a:latin typeface="Arial" pitchFamily="34" charset="0"/>
                <a:cs typeface="Arial" pitchFamily="34" charset="0"/>
              </a:rPr>
              <a:t>®</a:t>
            </a:r>
            <a:r>
              <a:rPr lang="en-US" sz="2000">
                <a:latin typeface="Arial" pitchFamily="34" charset="0"/>
                <a:cs typeface="Arial" pitchFamily="34" charset="0"/>
              </a:rPr>
              <a:t> para </a:t>
            </a:r>
            <a:r>
              <a:rPr lang="pt-PT" sz="2000" b="1">
                <a:latin typeface="Arial" pitchFamily="34" charset="0"/>
                <a:cs typeface="Arial" pitchFamily="34" charset="0"/>
              </a:rPr>
              <a:t>análise de</a:t>
            </a:r>
            <a:r>
              <a:rPr lang="pt-PT" sz="20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2000" b="1">
                <a:latin typeface="Arial" pitchFamily="34" charset="0"/>
                <a:cs typeface="Arial" pitchFamily="34" charset="0"/>
              </a:rPr>
              <a:t>socioecoeficiência</a:t>
            </a:r>
            <a:r>
              <a:rPr lang="en-US" sz="2000" b="1">
                <a:latin typeface="Arial" pitchFamily="34" charset="0"/>
                <a:cs typeface="Arial" pitchFamily="34" charset="0"/>
              </a:rPr>
              <a:t> - </a:t>
            </a:r>
            <a:r>
              <a:rPr lang="en-US" sz="2000">
                <a:latin typeface="Arial" pitchFamily="34" charset="0"/>
              </a:rPr>
              <a:t>modelo (3BL) da Basf – 3BL: </a:t>
            </a:r>
            <a:r>
              <a:rPr lang="pt-PT" sz="2000">
                <a:solidFill>
                  <a:srgbClr val="161616"/>
                </a:solidFill>
                <a:latin typeface="MinionPro-Regular" charset="-128"/>
                <a:hlinkClick r:id="rId2"/>
              </a:rPr>
              <a:t>http://www.basf.com.br/default.asp?id=6083</a:t>
            </a:r>
            <a:r>
              <a:rPr lang="en-US" sz="2000">
                <a:solidFill>
                  <a:srgbClr val="161616"/>
                </a:solidFill>
                <a:latin typeface="MinionPro-Regular" charset="-128"/>
              </a:rPr>
              <a:t> </a:t>
            </a:r>
            <a:endParaRPr lang="pt-PT" sz="2000">
              <a:solidFill>
                <a:srgbClr val="161616"/>
              </a:solidFill>
              <a:latin typeface="MinionPro-Regular" charset="-128"/>
            </a:endParaRPr>
          </a:p>
        </p:txBody>
      </p:sp>
    </p:spTree>
  </p:cSld>
  <p:clrMapOvr>
    <a:masterClrMapping/>
  </p:clrMapOvr>
  <p:transition>
    <p:cut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ChangeArrowheads="1"/>
          </p:cNvSpPr>
          <p:nvPr>
            <p:ph type="title"/>
          </p:nvPr>
        </p:nvSpPr>
        <p:spPr>
          <a:xfrm>
            <a:off x="0" y="228600"/>
            <a:ext cx="9144000" cy="457200"/>
          </a:xfrm>
          <a:noFill/>
          <a:ln/>
        </p:spPr>
        <p:txBody>
          <a:bodyPr lIns="92075" tIns="46038" rIns="92075" bIns="46038"/>
          <a:lstStyle/>
          <a:p>
            <a:r>
              <a:rPr lang="pt-BR" sz="2400">
                <a:latin typeface="Arial" pitchFamily="34" charset="0"/>
              </a:rPr>
              <a:t>                                               </a:t>
            </a:r>
            <a:r>
              <a:rPr lang="pt-BR" sz="2800">
                <a:latin typeface="Arial" pitchFamily="34" charset="0"/>
              </a:rPr>
              <a:t>Procedimentos e Metodologias</a:t>
            </a:r>
            <a:r>
              <a:rPr lang="pt-BR">
                <a:latin typeface="Arial" pitchFamily="34" charset="0"/>
              </a:rPr>
              <a:t> </a:t>
            </a:r>
          </a:p>
        </p:txBody>
      </p:sp>
      <p:sp>
        <p:nvSpPr>
          <p:cNvPr id="253955" name="Rectangle 3"/>
          <p:cNvSpPr>
            <a:spLocks noChangeArrowheads="1"/>
          </p:cNvSpPr>
          <p:nvPr>
            <p:ph type="body" idx="1"/>
          </p:nvPr>
        </p:nvSpPr>
        <p:spPr>
          <a:xfrm>
            <a:off x="0" y="990600"/>
            <a:ext cx="9144000" cy="5105400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buFontTx/>
              <a:buNone/>
            </a:pPr>
            <a:r>
              <a:rPr lang="pt-BR" sz="2800">
                <a:latin typeface="Arial" pitchFamily="34" charset="0"/>
              </a:rPr>
              <a:t>Processo de Desenvolvimento de Novos Produtos:</a:t>
            </a:r>
          </a:p>
          <a:p>
            <a:pPr lvl="1" algn="just">
              <a:lnSpc>
                <a:spcPct val="90000"/>
              </a:lnSpc>
            </a:pPr>
            <a:endParaRPr lang="pt-BR" sz="1300">
              <a:latin typeface="Arial" pitchFamily="34" charset="0"/>
            </a:endParaRPr>
          </a:p>
          <a:p>
            <a:pPr lvl="1" algn="just">
              <a:lnSpc>
                <a:spcPct val="90000"/>
              </a:lnSpc>
            </a:pPr>
            <a:r>
              <a:rPr lang="pt-BR" sz="2600">
                <a:latin typeface="Arial" pitchFamily="34" charset="0"/>
              </a:rPr>
              <a:t>Pensar na Logística direta/reversa: transporte, embalagens, armazenagem.</a:t>
            </a:r>
          </a:p>
          <a:p>
            <a:pPr lvl="1" algn="just">
              <a:lnSpc>
                <a:spcPct val="90000"/>
              </a:lnSpc>
            </a:pPr>
            <a:endParaRPr lang="pt-BR" sz="1300">
              <a:latin typeface="Arial" pitchFamily="34" charset="0"/>
            </a:endParaRPr>
          </a:p>
          <a:p>
            <a:pPr lvl="1" algn="just">
              <a:lnSpc>
                <a:spcPct val="90000"/>
              </a:lnSpc>
            </a:pPr>
            <a:r>
              <a:rPr lang="pt-BR" sz="2600">
                <a:latin typeface="Arial" pitchFamily="34" charset="0"/>
              </a:rPr>
              <a:t>Considerar o Ciclo de Vida do produto: uso, reparo, reaproveitamento e descarte. </a:t>
            </a:r>
          </a:p>
          <a:p>
            <a:pPr lvl="1" algn="just">
              <a:lnSpc>
                <a:spcPct val="90000"/>
              </a:lnSpc>
            </a:pPr>
            <a:endParaRPr lang="pt-BR" sz="1300">
              <a:latin typeface="Arial" pitchFamily="34" charset="0"/>
            </a:endParaRPr>
          </a:p>
          <a:p>
            <a:pPr lvl="1" algn="just">
              <a:lnSpc>
                <a:spcPct val="90000"/>
              </a:lnSpc>
            </a:pPr>
            <a:r>
              <a:rPr lang="pt-BR" sz="2600">
                <a:latin typeface="Arial" pitchFamily="34" charset="0"/>
              </a:rPr>
              <a:t>Pensar no uso sustentável dos recursos em todas as fases da produção: </a:t>
            </a:r>
          </a:p>
          <a:p>
            <a:pPr lvl="1" algn="ctr">
              <a:lnSpc>
                <a:spcPct val="90000"/>
              </a:lnSpc>
              <a:buFontTx/>
              <a:buNone/>
            </a:pPr>
            <a:r>
              <a:rPr lang="pt-BR" sz="2600" b="1">
                <a:latin typeface="Arial" pitchFamily="34" charset="0"/>
              </a:rPr>
              <a:t>Novo Paradigma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pt-BR" sz="2600" b="1" i="1">
                <a:latin typeface="Arial" pitchFamily="34" charset="0"/>
              </a:rPr>
              <a:t>Design for Environment</a:t>
            </a:r>
            <a:r>
              <a:rPr lang="pt-BR" sz="2600" b="1">
                <a:latin typeface="Arial" pitchFamily="34" charset="0"/>
              </a:rPr>
              <a:t> = </a:t>
            </a:r>
            <a:r>
              <a:rPr lang="pt-BR" sz="2600" b="1" i="1">
                <a:latin typeface="Arial" pitchFamily="34" charset="0"/>
              </a:rPr>
              <a:t>Design for (Manufacturing</a:t>
            </a:r>
            <a:r>
              <a:rPr lang="pt-BR" sz="2600" b="1">
                <a:latin typeface="Arial" pitchFamily="34" charset="0"/>
              </a:rPr>
              <a:t> + </a:t>
            </a:r>
            <a:r>
              <a:rPr lang="pt-BR" sz="2600" b="1" i="1">
                <a:latin typeface="Arial" pitchFamily="34" charset="0"/>
              </a:rPr>
              <a:t> Disassembly </a:t>
            </a:r>
            <a:r>
              <a:rPr lang="pt-BR" sz="2600" b="1">
                <a:latin typeface="Arial" pitchFamily="34" charset="0"/>
              </a:rPr>
              <a:t>+ </a:t>
            </a:r>
            <a:r>
              <a:rPr lang="pt-BR" sz="2600" b="1" i="1">
                <a:latin typeface="Arial" pitchFamily="34" charset="0"/>
              </a:rPr>
              <a:t> Maintainability</a:t>
            </a:r>
            <a:r>
              <a:rPr lang="pt-BR" sz="2600" b="1">
                <a:latin typeface="Arial" pitchFamily="34" charset="0"/>
              </a:rPr>
              <a:t> + E</a:t>
            </a:r>
            <a:r>
              <a:rPr lang="pt-BR" sz="2600" b="1" i="1">
                <a:latin typeface="Arial" pitchFamily="34" charset="0"/>
              </a:rPr>
              <a:t>nergy Efficiency</a:t>
            </a:r>
            <a:r>
              <a:rPr lang="pt-BR" sz="2600" b="1">
                <a:latin typeface="Arial" pitchFamily="34" charset="0"/>
              </a:rPr>
              <a:t> + R</a:t>
            </a:r>
            <a:r>
              <a:rPr lang="pt-BR" sz="2600" b="1" i="1">
                <a:latin typeface="Arial" pitchFamily="34" charset="0"/>
              </a:rPr>
              <a:t>ecycling)</a:t>
            </a:r>
            <a:r>
              <a:rPr lang="pt-BR" sz="2600" b="1">
                <a:latin typeface="Arial" pitchFamily="34" charset="0"/>
              </a:rPr>
              <a:t>.</a:t>
            </a:r>
            <a:r>
              <a:rPr lang="pt-BR" sz="2400"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8915400" cy="5562600"/>
          </a:xfrm>
        </p:spPr>
        <p:txBody>
          <a:bodyPr/>
          <a:lstStyle/>
          <a:p>
            <a:pPr algn="just">
              <a:buFontTx/>
              <a:buNone/>
            </a:pPr>
            <a:r>
              <a:rPr lang="pt-BR" sz="2800">
                <a:latin typeface="Arial" pitchFamily="34" charset="0"/>
              </a:rPr>
              <a:t> Definição de SCM – Gerenciamento da Cadeia de Suprimentos</a:t>
            </a:r>
          </a:p>
          <a:p>
            <a:pPr>
              <a:buFontTx/>
              <a:buNone/>
            </a:pPr>
            <a:endParaRPr lang="pt-BR" sz="2800" b="1">
              <a:latin typeface="Arial" pitchFamily="34" charset="0"/>
            </a:endParaRPr>
          </a:p>
          <a:p>
            <a:pPr algn="just">
              <a:buFontTx/>
              <a:buNone/>
            </a:pPr>
            <a:r>
              <a:rPr lang="pt-BR" sz="2800">
                <a:latin typeface="Arial" pitchFamily="34" charset="0"/>
              </a:rPr>
              <a:t>Abrange o planejamento e gerenciamento de todas as atividades envolvidas no </a:t>
            </a:r>
            <a:r>
              <a:rPr lang="pt-BR" sz="2800" i="1">
                <a:latin typeface="Arial" pitchFamily="34" charset="0"/>
              </a:rPr>
              <a:t>sourcing </a:t>
            </a:r>
            <a:r>
              <a:rPr lang="pt-BR" sz="2800">
                <a:latin typeface="Arial" pitchFamily="34" charset="0"/>
              </a:rPr>
              <a:t>&amp;</a:t>
            </a:r>
            <a:r>
              <a:rPr lang="pt-BR" sz="2800" i="1">
                <a:latin typeface="Arial" pitchFamily="34" charset="0"/>
              </a:rPr>
              <a:t> procurement, conversion </a:t>
            </a:r>
            <a:r>
              <a:rPr lang="pt-BR" sz="2800">
                <a:latin typeface="Arial" pitchFamily="34" charset="0"/>
              </a:rPr>
              <a:t>e todas as atividades do Gerenciamento da Logística. </a:t>
            </a:r>
          </a:p>
          <a:p>
            <a:pPr algn="just">
              <a:buFontTx/>
              <a:buNone/>
            </a:pPr>
            <a:r>
              <a:rPr lang="pt-BR" sz="2800">
                <a:latin typeface="Arial" pitchFamily="34" charset="0"/>
              </a:rPr>
              <a:t>Inclui, também, coordenação e colaboração com os parceiros (fornecedores, intermediários, 3PL, 4PL  e clientes). </a:t>
            </a:r>
          </a:p>
          <a:p>
            <a:pPr algn="just">
              <a:buFontTx/>
              <a:buNone/>
            </a:pPr>
            <a:r>
              <a:rPr lang="pt-BR" sz="2800" b="1">
                <a:latin typeface="Arial" pitchFamily="34" charset="0"/>
              </a:rPr>
              <a:t>SCM integra o gerenciamento da oferta e da demanda dentro e entre empresas.</a:t>
            </a:r>
          </a:p>
        </p:txBody>
      </p:sp>
      <p:pic>
        <p:nvPicPr>
          <p:cNvPr id="330755" name="Picture 3" descr="C:\WINDOWS\Desktop\scm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6019800"/>
            <a:ext cx="5257800" cy="838200"/>
          </a:xfrm>
          <a:prstGeom prst="rect">
            <a:avLst/>
          </a:prstGeom>
          <a:noFill/>
        </p:spPr>
      </p:pic>
      <p:sp>
        <p:nvSpPr>
          <p:cNvPr id="330756" name="Text Box 4"/>
          <p:cNvSpPr txBox="1">
            <a:spLocks noChangeArrowheads="1"/>
          </p:cNvSpPr>
          <p:nvPr/>
        </p:nvSpPr>
        <p:spPr bwMode="auto">
          <a:xfrm>
            <a:off x="5867400" y="6019800"/>
            <a:ext cx="327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hlinkClick r:id="rId3"/>
              </a:rPr>
              <a:t>www.cscmp.org</a:t>
            </a:r>
            <a:endParaRPr lang="pt-BR" sz="2800" b="1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  <a:noFill/>
          <a:ln/>
        </p:spPr>
        <p:txBody>
          <a:bodyPr lIns="92075" tIns="46038" rIns="92075" bIns="46038"/>
          <a:lstStyle/>
          <a:p>
            <a:r>
              <a:rPr lang="pt-BR">
                <a:latin typeface="Arial" pitchFamily="34" charset="0"/>
              </a:rPr>
              <a:t>       Procedimentos e Metodologias </a:t>
            </a:r>
          </a:p>
        </p:txBody>
      </p:sp>
      <p:sp>
        <p:nvSpPr>
          <p:cNvPr id="256003" name="Rectangle 3"/>
          <p:cNvSpPr>
            <a:spLocks noChangeArrowheads="1"/>
          </p:cNvSpPr>
          <p:nvPr>
            <p:ph type="body" idx="1"/>
          </p:nvPr>
        </p:nvSpPr>
        <p:spPr>
          <a:xfrm>
            <a:off x="228600" y="1371600"/>
            <a:ext cx="8686800" cy="4724400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buFontTx/>
              <a:buNone/>
            </a:pPr>
            <a:r>
              <a:rPr lang="pt-BR" i="1">
                <a:latin typeface="Arial" pitchFamily="34" charset="0"/>
              </a:rPr>
              <a:t>Product Stewardship:</a:t>
            </a:r>
          </a:p>
          <a:p>
            <a:pPr>
              <a:lnSpc>
                <a:spcPct val="90000"/>
              </a:lnSpc>
            </a:pPr>
            <a:endParaRPr lang="pt-BR" i="1">
              <a:latin typeface="Arial" pitchFamily="34" charset="0"/>
            </a:endParaRPr>
          </a:p>
          <a:p>
            <a:pPr lvl="1" algn="just">
              <a:lnSpc>
                <a:spcPct val="90000"/>
              </a:lnSpc>
            </a:pPr>
            <a:r>
              <a:rPr lang="pt-BR" sz="3000">
                <a:latin typeface="Arial" pitchFamily="34" charset="0"/>
              </a:rPr>
              <a:t>Cuidar do produto desde a criação até a sua disposição. 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pt-BR" sz="3000">
                <a:latin typeface="Arial" pitchFamily="34" charset="0"/>
              </a:rPr>
              <a:t>			</a:t>
            </a:r>
          </a:p>
          <a:p>
            <a:pPr lvl="1" algn="just">
              <a:lnSpc>
                <a:spcPct val="90000"/>
              </a:lnSpc>
            </a:pPr>
            <a:endParaRPr lang="pt-BR" sz="3000">
              <a:latin typeface="Arial" pitchFamily="34" charset="0"/>
            </a:endParaRPr>
          </a:p>
          <a:p>
            <a:pPr lvl="1" algn="just">
              <a:lnSpc>
                <a:spcPct val="90000"/>
              </a:lnSpc>
            </a:pPr>
            <a:r>
              <a:rPr lang="pt-BR" sz="3000">
                <a:latin typeface="Arial" pitchFamily="34" charset="0"/>
              </a:rPr>
              <a:t>Considerar/divulgar como produtos podem ser consertados (</a:t>
            </a:r>
            <a:r>
              <a:rPr lang="pt-BR" sz="3000" i="1">
                <a:latin typeface="Arial" pitchFamily="34" charset="0"/>
              </a:rPr>
              <a:t>recall</a:t>
            </a:r>
            <a:r>
              <a:rPr lang="pt-BR" sz="3000">
                <a:latin typeface="Arial" pitchFamily="34" charset="0"/>
              </a:rPr>
              <a:t>), recuperados, reciclados, retrabalhados, incinerados ou levados à aterros sanitários. </a:t>
            </a:r>
            <a:endParaRPr lang="pt-BR">
              <a:latin typeface="Arial" pitchFamily="34" charset="0"/>
            </a:endParaRPr>
          </a:p>
        </p:txBody>
      </p:sp>
    </p:spTree>
  </p:cSld>
  <p:clrMapOvr>
    <a:masterClrMapping/>
  </p:clrMapOvr>
  <p:transition>
    <p:cut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915400" cy="533400"/>
          </a:xfrm>
        </p:spPr>
        <p:txBody>
          <a:bodyPr/>
          <a:lstStyle/>
          <a:p>
            <a:r>
              <a:rPr lang="pt-BR">
                <a:latin typeface="Arial" pitchFamily="34" charset="0"/>
              </a:rPr>
              <a:t>                  Modelos Quantitativos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8915400" cy="5257800"/>
          </a:xfrm>
        </p:spPr>
        <p:txBody>
          <a:bodyPr/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pt-BR">
                <a:latin typeface="Arial" pitchFamily="34" charset="0"/>
              </a:rPr>
              <a:t>Contribuições da Pesquisa Operacional (PO), no contexto da LR,  para:</a:t>
            </a:r>
          </a:p>
          <a:p>
            <a:pPr lvl="1">
              <a:lnSpc>
                <a:spcPct val="90000"/>
              </a:lnSpc>
            </a:pPr>
            <a:endParaRPr lang="pt-BR" sz="1800">
              <a:solidFill>
                <a:srgbClr val="0000FF"/>
              </a:solidFill>
              <a:latin typeface="Arial" pitchFamily="34" charset="0"/>
            </a:endParaRPr>
          </a:p>
          <a:p>
            <a:pPr lvl="1">
              <a:lnSpc>
                <a:spcPct val="90000"/>
              </a:lnSpc>
            </a:pPr>
            <a:r>
              <a:rPr lang="pt-BR" sz="3000">
                <a:latin typeface="Arial" pitchFamily="34" charset="0"/>
              </a:rPr>
              <a:t>Planejamento da Distribuição- coleta e transporte</a:t>
            </a:r>
          </a:p>
          <a:p>
            <a:pPr lvl="1">
              <a:lnSpc>
                <a:spcPct val="90000"/>
              </a:lnSpc>
            </a:pPr>
            <a:endParaRPr lang="pt-BR" sz="2200">
              <a:latin typeface="Arial" pitchFamily="34" charset="0"/>
            </a:endParaRPr>
          </a:p>
          <a:p>
            <a:pPr lvl="1">
              <a:lnSpc>
                <a:spcPct val="90000"/>
              </a:lnSpc>
            </a:pPr>
            <a:endParaRPr lang="pt-BR" sz="2200">
              <a:latin typeface="Arial" pitchFamily="34" charset="0"/>
            </a:endParaRPr>
          </a:p>
          <a:p>
            <a:pPr lvl="1">
              <a:lnSpc>
                <a:spcPct val="90000"/>
              </a:lnSpc>
            </a:pPr>
            <a:r>
              <a:rPr lang="pt-BR" sz="3000">
                <a:latin typeface="Arial" pitchFamily="34" charset="0"/>
              </a:rPr>
              <a:t>Gestão de Estoques </a:t>
            </a:r>
          </a:p>
          <a:p>
            <a:pPr lvl="1" algn="just">
              <a:lnSpc>
                <a:spcPct val="90000"/>
              </a:lnSpc>
            </a:pPr>
            <a:endParaRPr lang="pt-BR" sz="2200">
              <a:latin typeface="Arial" pitchFamily="34" charset="0"/>
            </a:endParaRPr>
          </a:p>
          <a:p>
            <a:pPr lvl="1" algn="just">
              <a:lnSpc>
                <a:spcPct val="90000"/>
              </a:lnSpc>
            </a:pPr>
            <a:endParaRPr lang="pt-BR" sz="2200">
              <a:latin typeface="Arial" pitchFamily="34" charset="0"/>
            </a:endParaRPr>
          </a:p>
          <a:p>
            <a:pPr lvl="1" algn="just">
              <a:lnSpc>
                <a:spcPct val="90000"/>
              </a:lnSpc>
            </a:pPr>
            <a:r>
              <a:rPr lang="pt-BR" sz="3000">
                <a:latin typeface="Arial" pitchFamily="34" charset="0"/>
              </a:rPr>
              <a:t>Planejamento da Produção - reparos, remanufatura, reciclagem</a:t>
            </a:r>
            <a:endParaRPr lang="pt-BR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ChangeArrowheads="1"/>
          </p:cNvSpPr>
          <p:nvPr>
            <p:ph type="title"/>
          </p:nvPr>
        </p:nvSpPr>
        <p:spPr>
          <a:xfrm>
            <a:off x="228600" y="228600"/>
            <a:ext cx="8686800" cy="762000"/>
          </a:xfrm>
          <a:noFill/>
          <a:ln/>
        </p:spPr>
        <p:txBody>
          <a:bodyPr lIns="92075" tIns="46038" rIns="92075" bIns="46038"/>
          <a:lstStyle/>
          <a:p>
            <a:r>
              <a:rPr lang="pt-BR" sz="3200">
                <a:latin typeface="Arial" pitchFamily="34" charset="0"/>
              </a:rPr>
              <a:t>Referências Básicas de PO Aplicada à LR</a:t>
            </a:r>
          </a:p>
        </p:txBody>
      </p:sp>
      <p:sp>
        <p:nvSpPr>
          <p:cNvPr id="413699" name="Rectangle 3"/>
          <p:cNvSpPr>
            <a:spLocks noChangeArrowheads="1"/>
          </p:cNvSpPr>
          <p:nvPr>
            <p:ph type="body" idx="1"/>
          </p:nvPr>
        </p:nvSpPr>
        <p:spPr>
          <a:xfrm>
            <a:off x="0" y="1295400"/>
            <a:ext cx="8915400" cy="4800600"/>
          </a:xfrm>
          <a:noFill/>
          <a:ln/>
        </p:spPr>
        <p:txBody>
          <a:bodyPr lIns="92075" tIns="46038" rIns="92075" bIns="46038"/>
          <a:lstStyle/>
          <a:p>
            <a:pPr algn="just"/>
            <a:r>
              <a:rPr lang="pt-BR" sz="2800">
                <a:latin typeface="Arial" pitchFamily="34" charset="0"/>
              </a:rPr>
              <a:t>Fleischmann, M. </a:t>
            </a:r>
            <a:r>
              <a:rPr lang="pt-BR" sz="2800" u="sng">
                <a:latin typeface="Arial" pitchFamily="34" charset="0"/>
              </a:rPr>
              <a:t>Quantitative Models for Reverse Logistics</a:t>
            </a:r>
            <a:r>
              <a:rPr lang="pt-BR" sz="2800">
                <a:latin typeface="Arial" pitchFamily="34" charset="0"/>
              </a:rPr>
              <a:t>, Springer-Verlag, 2001.</a:t>
            </a:r>
          </a:p>
          <a:p>
            <a:pPr algn="just">
              <a:buFontTx/>
              <a:buNone/>
            </a:pPr>
            <a:endParaRPr lang="pt-BR" sz="2800">
              <a:latin typeface="Arial" pitchFamily="34" charset="0"/>
            </a:endParaRPr>
          </a:p>
          <a:p>
            <a:pPr algn="just"/>
            <a:r>
              <a:rPr lang="pt-BR" sz="2800">
                <a:latin typeface="Arial" pitchFamily="34" charset="0"/>
              </a:rPr>
              <a:t>Fleischmann, M. </a:t>
            </a:r>
            <a:r>
              <a:rPr lang="pt-BR" sz="2800" i="1">
                <a:latin typeface="Arial" pitchFamily="34" charset="0"/>
              </a:rPr>
              <a:t>et al</a:t>
            </a:r>
            <a:r>
              <a:rPr lang="pt-BR" sz="2800">
                <a:latin typeface="Arial" pitchFamily="34" charset="0"/>
              </a:rPr>
              <a:t>. </a:t>
            </a:r>
            <a:r>
              <a:rPr lang="pt-BR" sz="2800" i="1">
                <a:latin typeface="Arial" pitchFamily="34" charset="0"/>
              </a:rPr>
              <a:t>Quantitative Models for Reverse Logistics: a review</a:t>
            </a:r>
            <a:r>
              <a:rPr lang="pt-BR" sz="2800">
                <a:latin typeface="Arial" pitchFamily="34" charset="0"/>
              </a:rPr>
              <a:t>, European Journal of Operational Research 103, 1-17, 1997.</a:t>
            </a:r>
          </a:p>
        </p:txBody>
      </p:sp>
    </p:spTree>
  </p:cSld>
  <p:clrMapOvr>
    <a:masterClrMapping/>
  </p:clrMapOvr>
  <p:transition>
    <p:cut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ChangeArrowheads="1"/>
          </p:cNvSpPr>
          <p:nvPr>
            <p:ph type="title"/>
          </p:nvPr>
        </p:nvSpPr>
        <p:spPr>
          <a:xfrm>
            <a:off x="228600" y="304800"/>
            <a:ext cx="8686800" cy="1371600"/>
          </a:xfrm>
          <a:noFill/>
          <a:ln/>
        </p:spPr>
        <p:txBody>
          <a:bodyPr lIns="92075" tIns="46038" rIns="92075" bIns="46038"/>
          <a:lstStyle/>
          <a:p>
            <a:r>
              <a:rPr lang="pt-BR">
                <a:latin typeface="Arial" pitchFamily="34" charset="0"/>
              </a:rPr>
              <a:t>Dificuldades de Implantação</a:t>
            </a:r>
          </a:p>
        </p:txBody>
      </p:sp>
      <p:sp>
        <p:nvSpPr>
          <p:cNvPr id="259075" name="Rectangle 3"/>
          <p:cNvSpPr>
            <a:spLocks noChangeArrowheads="1"/>
          </p:cNvSpPr>
          <p:nvPr>
            <p:ph type="body" idx="1"/>
          </p:nvPr>
        </p:nvSpPr>
        <p:spPr>
          <a:xfrm>
            <a:off x="609600" y="1981200"/>
            <a:ext cx="8305800" cy="4114800"/>
          </a:xfrm>
          <a:noFill/>
          <a:ln/>
        </p:spPr>
        <p:txBody>
          <a:bodyPr lIns="92075" tIns="46038" rIns="92075" bIns="46038"/>
          <a:lstStyle/>
          <a:p>
            <a:endParaRPr lang="pt-BR">
              <a:latin typeface="Arial" pitchFamily="34" charset="0"/>
            </a:endParaRPr>
          </a:p>
          <a:p>
            <a:r>
              <a:rPr lang="pt-BR">
                <a:latin typeface="Arial" pitchFamily="34" charset="0"/>
              </a:rPr>
              <a:t>Gerenciando os Retornos</a:t>
            </a:r>
          </a:p>
          <a:p>
            <a:endParaRPr lang="pt-BR">
              <a:latin typeface="Arial" pitchFamily="34" charset="0"/>
            </a:endParaRPr>
          </a:p>
          <a:p>
            <a:endParaRPr lang="pt-BR">
              <a:latin typeface="Arial" pitchFamily="34" charset="0"/>
            </a:endParaRPr>
          </a:p>
          <a:p>
            <a:endParaRPr lang="pt-BR">
              <a:latin typeface="Arial" pitchFamily="34" charset="0"/>
            </a:endParaRPr>
          </a:p>
          <a:p>
            <a:r>
              <a:rPr lang="pt-BR">
                <a:latin typeface="Arial" pitchFamily="34" charset="0"/>
              </a:rPr>
              <a:t>Fatores Críticos para Estratégias de LR</a:t>
            </a:r>
          </a:p>
        </p:txBody>
      </p:sp>
    </p:spTree>
  </p:cSld>
  <p:clrMapOvr>
    <a:masterClrMapping/>
  </p:clrMapOvr>
  <p:transition>
    <p:cut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9" name="Rectangle 3"/>
          <p:cNvSpPr>
            <a:spLocks noChangeArrowheads="1"/>
          </p:cNvSpPr>
          <p:nvPr>
            <p:ph type="body" idx="1"/>
          </p:nvPr>
        </p:nvSpPr>
        <p:spPr>
          <a:xfrm>
            <a:off x="0" y="304800"/>
            <a:ext cx="8915400" cy="5791200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buFontTx/>
              <a:buNone/>
            </a:pPr>
            <a:r>
              <a:rPr lang="pt-BR">
                <a:latin typeface="Arial" pitchFamily="34" charset="0"/>
              </a:rPr>
              <a:t>Gerenciando os Retornos </a:t>
            </a:r>
          </a:p>
          <a:p>
            <a:pPr>
              <a:lnSpc>
                <a:spcPct val="90000"/>
              </a:lnSpc>
              <a:buFontTx/>
              <a:buNone/>
            </a:pPr>
            <a:endParaRPr lang="pt-BR" sz="1800" b="1">
              <a:latin typeface="Arial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pt-BR" u="sng">
                <a:latin typeface="Arial" pitchFamily="34" charset="0"/>
              </a:rPr>
              <a:t>Elementos Chaves no Gerenciamento de LR</a:t>
            </a:r>
            <a:r>
              <a:rPr lang="pt-BR">
                <a:latin typeface="Arial" pitchFamily="34" charset="0"/>
              </a:rPr>
              <a:t> 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pt-BR">
              <a:latin typeface="Arial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pt-BR" sz="3000">
                <a:latin typeface="Arial" pitchFamily="34" charset="0"/>
              </a:rPr>
              <a:t>Controle de Entrada (</a:t>
            </a:r>
            <a:r>
              <a:rPr lang="pt-BR" sz="3000" i="1">
                <a:latin typeface="Arial" pitchFamily="34" charset="0"/>
              </a:rPr>
              <a:t>Gatekeeping</a:t>
            </a:r>
            <a:r>
              <a:rPr lang="pt-BR" sz="3000">
                <a:latin typeface="Arial" pitchFamily="34" charset="0"/>
              </a:rPr>
              <a:t>)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pt-BR" sz="3000">
                <a:latin typeface="Arial" pitchFamily="34" charset="0"/>
              </a:rPr>
              <a:t>Tempo de Ciclo de Disposição Compacto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pt-BR" sz="3000">
                <a:latin typeface="Arial" pitchFamily="34" charset="0"/>
              </a:rPr>
              <a:t>Sistemas de Informação para LR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pt-BR" sz="3000">
                <a:latin typeface="Arial" pitchFamily="34" charset="0"/>
              </a:rPr>
              <a:t>Centros de Retornos Centralizados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pt-BR" sz="3000">
                <a:latin typeface="Arial" pitchFamily="34" charset="0"/>
              </a:rPr>
              <a:t>Retornos Zero, Retrabalho e Recondicionamento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pt-BR" sz="3000">
                <a:latin typeface="Arial" pitchFamily="34" charset="0"/>
              </a:rPr>
              <a:t>Recuperação de Ativos e Gerenciamento Financeiro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pt-BR" sz="3000">
                <a:latin typeface="Arial" pitchFamily="34" charset="0"/>
              </a:rPr>
              <a:t>Negociação e </a:t>
            </a:r>
            <a:r>
              <a:rPr lang="pt-BR" sz="3000" i="1">
                <a:latin typeface="Arial" pitchFamily="34" charset="0"/>
              </a:rPr>
              <a:t>Outsourcing</a:t>
            </a:r>
            <a:r>
              <a:rPr lang="pt-BR" sz="3000">
                <a:latin typeface="Arial" pitchFamily="34" charset="0"/>
              </a:rPr>
              <a:t>  </a:t>
            </a:r>
          </a:p>
        </p:txBody>
      </p:sp>
    </p:spTree>
  </p:cSld>
  <p:clrMapOvr>
    <a:masterClrMapping/>
  </p:clrMapOvr>
  <p:transition>
    <p:cut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933700" y="2743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graphicFrame>
        <p:nvGraphicFramePr>
          <p:cNvPr id="493568" name="Object 1024"/>
          <p:cNvGraphicFramePr>
            <a:graphicFrameLocks noChangeAspect="1"/>
          </p:cNvGraphicFramePr>
          <p:nvPr/>
        </p:nvGraphicFramePr>
        <p:xfrm>
          <a:off x="381000" y="1295400"/>
          <a:ext cx="8229600" cy="4419600"/>
        </p:xfrm>
        <a:graphic>
          <a:graphicData uri="http://schemas.openxmlformats.org/presentationml/2006/ole">
            <p:oleObj spid="_x0000_s493568" name="Bitmap Image" r:id="rId3" imgW="5657143" imgH="2362530" progId="Paint.Picture">
              <p:embed/>
            </p:oleObj>
          </a:graphicData>
        </a:graphic>
      </p:graphicFrame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1352550" y="304800"/>
            <a:ext cx="6438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800">
                <a:latin typeface="Arial" pitchFamily="34" charset="0"/>
              </a:rPr>
              <a:t>Fatores Críticos para Estratégias de LR</a:t>
            </a:r>
            <a:endParaRPr lang="pt-PT" sz="280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>
                <a:latin typeface="Arial" pitchFamily="34" charset="0"/>
              </a:rPr>
              <a:t>Case</a:t>
            </a:r>
            <a:endParaRPr lang="pt-PT" i="1">
              <a:latin typeface="Arial" pitchFamily="34" charset="0"/>
            </a:endParaRPr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Tx/>
              <a:buNone/>
            </a:pPr>
            <a:r>
              <a:rPr lang="pt-PT">
                <a:latin typeface="Arial" pitchFamily="34" charset="0"/>
              </a:rPr>
              <a:t>Logística Reversa numa Empresa de Laminação de Vidros: um Estudo de Caso</a:t>
            </a:r>
            <a:endParaRPr lang="en-US">
              <a:latin typeface="Arial" pitchFamily="34" charset="0"/>
            </a:endParaRPr>
          </a:p>
          <a:p>
            <a:pPr algn="just">
              <a:buFontTx/>
              <a:buNone/>
            </a:pPr>
            <a:r>
              <a:rPr lang="pt-PT">
                <a:latin typeface="Arial" pitchFamily="34" charset="0"/>
              </a:rPr>
              <a:t>Gestão &amp; Produção </a:t>
            </a:r>
            <a:r>
              <a:rPr lang="en-US">
                <a:latin typeface="Arial" pitchFamily="34" charset="0"/>
              </a:rPr>
              <a:t>13, pp. 397- 410, 2006</a:t>
            </a:r>
          </a:p>
          <a:p>
            <a:pPr algn="just">
              <a:buFontTx/>
              <a:buNone/>
            </a:pPr>
            <a:r>
              <a:rPr lang="en-US">
                <a:latin typeface="Arial" pitchFamily="34" charset="0"/>
              </a:rPr>
              <a:t>Marcus Eduardo Gonçalves</a:t>
            </a:r>
          </a:p>
          <a:p>
            <a:pPr algn="just">
              <a:buFontTx/>
              <a:buNone/>
            </a:pPr>
            <a:r>
              <a:rPr lang="en-US">
                <a:latin typeface="Arial" pitchFamily="34" charset="0"/>
              </a:rPr>
              <a:t>Fernando Augusto Silva Marins</a:t>
            </a:r>
            <a:endParaRPr lang="pt-PT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pt-PT" sz="2800">
                <a:latin typeface="Arial" pitchFamily="34" charset="0"/>
              </a:rPr>
              <a:t>Logística Reversa numa Empresa de Laminação de Vidros: um Estudo de Caso</a:t>
            </a:r>
          </a:p>
        </p:txBody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763000" cy="4876800"/>
          </a:xfrm>
        </p:spPr>
        <p:txBody>
          <a:bodyPr/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pt-BR" sz="2000">
                <a:latin typeface="Arial" pitchFamily="34" charset="0"/>
              </a:rPr>
              <a:t>Empresa multinacional que atua na área de laminação de vidros no Brasil.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pt-BR" sz="2000">
                <a:latin typeface="Arial" pitchFamily="34" charset="0"/>
              </a:rPr>
              <a:t>Produto (Rolos – US$7/m</a:t>
            </a:r>
            <a:r>
              <a:rPr lang="pt-BR" sz="2000" baseline="30000">
                <a:latin typeface="Arial" pitchFamily="34" charset="0"/>
              </a:rPr>
              <a:t>2</a:t>
            </a:r>
            <a:r>
              <a:rPr lang="pt-BR" sz="2000">
                <a:latin typeface="Arial" pitchFamily="34" charset="0"/>
              </a:rPr>
              <a:t>): PVB – Polivinilbutiral – película de proteção intercalada nos vidros de carros e aviões; proteção acústica, reflexão de imagens, filtro UV e blindagem.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pt-BR" sz="2000">
                <a:latin typeface="Arial" pitchFamily="34" charset="0"/>
              </a:rPr>
              <a:t>Motivação: Impacto financeiro (redução de custos) e ecológico (ISO 14000)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pt-BR" sz="2000">
                <a:latin typeface="Arial" pitchFamily="34" charset="0"/>
              </a:rPr>
              <a:t>A sucata (aparas – 5 a 10% da área total de vidro) gerada pelos seus clientes pode ser usada para realimentar o processo de produção: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pt-BR" sz="2000">
                <a:latin typeface="Arial" pitchFamily="34" charset="0"/>
              </a:rPr>
              <a:t>Comenta-se as dificuldades, ganhos e vantagens competitivas na adoção de um Sistema de Logística Reversa:</a:t>
            </a:r>
          </a:p>
          <a:p>
            <a:pPr algn="just">
              <a:lnSpc>
                <a:spcPct val="90000"/>
              </a:lnSpc>
              <a:buFontTx/>
              <a:buChar char="-"/>
            </a:pPr>
            <a:r>
              <a:rPr lang="pt-BR" sz="2000">
                <a:latin typeface="Arial" pitchFamily="34" charset="0"/>
              </a:rPr>
              <a:t>Planejamento do reuso das aparas;</a:t>
            </a:r>
          </a:p>
          <a:p>
            <a:pPr algn="just">
              <a:lnSpc>
                <a:spcPct val="90000"/>
              </a:lnSpc>
              <a:buFontTx/>
              <a:buChar char="-"/>
            </a:pPr>
            <a:r>
              <a:rPr lang="pt-BR" sz="2000">
                <a:latin typeface="Arial" pitchFamily="34" charset="0"/>
              </a:rPr>
              <a:t>Controle estoques de aparas;</a:t>
            </a:r>
          </a:p>
          <a:p>
            <a:pPr algn="just">
              <a:lnSpc>
                <a:spcPct val="90000"/>
              </a:lnSpc>
              <a:buFontTx/>
              <a:buChar char="-"/>
            </a:pPr>
            <a:r>
              <a:rPr lang="pt-BR" sz="2000">
                <a:latin typeface="Arial" pitchFamily="34" charset="0"/>
              </a:rPr>
              <a:t>Kanban</a:t>
            </a:r>
          </a:p>
          <a:p>
            <a:pPr algn="just">
              <a:lnSpc>
                <a:spcPct val="90000"/>
              </a:lnSpc>
              <a:buFontTx/>
              <a:buChar char="-"/>
            </a:pPr>
            <a:r>
              <a:rPr lang="pt-BR" sz="2000">
                <a:latin typeface="Arial" pitchFamily="34" charset="0"/>
              </a:rPr>
              <a:t>Informações sobre o que estava retornando;</a:t>
            </a:r>
          </a:p>
          <a:p>
            <a:pPr algn="just">
              <a:lnSpc>
                <a:spcPct val="90000"/>
              </a:lnSpc>
              <a:buFontTx/>
              <a:buChar char="-"/>
            </a:pPr>
            <a:r>
              <a:rPr lang="pt-BR" sz="2000">
                <a:latin typeface="Arial" pitchFamily="34" charset="0"/>
              </a:rPr>
              <a:t>Recebimento das aparas</a:t>
            </a:r>
          </a:p>
          <a:p>
            <a:pPr algn="just">
              <a:lnSpc>
                <a:spcPct val="90000"/>
              </a:lnSpc>
              <a:buFontTx/>
              <a:buChar char="-"/>
            </a:pPr>
            <a:r>
              <a:rPr lang="pt-BR" sz="2000">
                <a:latin typeface="Arial" pitchFamily="34" charset="0"/>
              </a:rPr>
              <a:t>Autorização crédito ao cliente que gerou o retorno.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pt-BR" sz="2000">
              <a:latin typeface="Arial" pitchFamily="34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endParaRPr lang="pt-BR" sz="200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ChangeArrowheads="1"/>
          </p:cNvSpPr>
          <p:nvPr>
            <p:ph type="title"/>
          </p:nvPr>
        </p:nvSpPr>
        <p:spPr>
          <a:xfrm>
            <a:off x="0" y="228600"/>
            <a:ext cx="9144000" cy="762000"/>
          </a:xfrm>
          <a:noFill/>
          <a:ln/>
        </p:spPr>
        <p:txBody>
          <a:bodyPr lIns="92075" tIns="46038" rIns="92075" bIns="46038"/>
          <a:lstStyle/>
          <a:p>
            <a:r>
              <a:rPr lang="pt-BR" sz="2000" b="1" i="1">
                <a:solidFill>
                  <a:schemeClr val="tx1"/>
                </a:solidFill>
                <a:latin typeface="Arial" pitchFamily="34" charset="0"/>
              </a:rPr>
              <a:t>Case</a:t>
            </a:r>
            <a:br>
              <a:rPr lang="pt-BR" sz="2000" b="1" i="1">
                <a:solidFill>
                  <a:schemeClr val="tx1"/>
                </a:solidFill>
                <a:latin typeface="Arial" pitchFamily="34" charset="0"/>
              </a:rPr>
            </a:br>
            <a:r>
              <a:rPr lang="pt-BR" sz="2000" b="1" i="1">
                <a:solidFill>
                  <a:schemeClr val="tx1"/>
                </a:solidFill>
                <a:latin typeface="Arial" pitchFamily="34" charset="0"/>
              </a:rPr>
              <a:t>Evaluating the Benefits of Returnable/Reusable Packing Programs</a:t>
            </a:r>
            <a:r>
              <a:rPr lang="pt-BR" sz="2000">
                <a:solidFill>
                  <a:schemeClr val="tx1"/>
                </a:solidFill>
                <a:latin typeface="Arial" pitchFamily="34" charset="0"/>
              </a:rPr>
              <a:t>   </a:t>
            </a:r>
            <a:r>
              <a:rPr lang="pt-BR" sz="2000" b="1">
                <a:solidFill>
                  <a:schemeClr val="tx1"/>
                </a:solidFill>
                <a:latin typeface="Arial" pitchFamily="34" charset="0"/>
              </a:rPr>
              <a:t>ORBIS/Menasha Corporation</a:t>
            </a:r>
            <a:r>
              <a:rPr lang="pt-BR" sz="200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pt-BR" sz="2000" b="1" i="1">
                <a:solidFill>
                  <a:schemeClr val="tx1"/>
                </a:solidFill>
                <a:latin typeface="Arial" pitchFamily="34" charset="0"/>
              </a:rPr>
              <a:t/>
            </a:r>
            <a:br>
              <a:rPr lang="pt-BR" sz="2000" b="1" i="1">
                <a:solidFill>
                  <a:schemeClr val="tx1"/>
                </a:solidFill>
                <a:latin typeface="Arial" pitchFamily="34" charset="0"/>
              </a:rPr>
            </a:br>
            <a:endParaRPr lang="pt-BR" sz="2000" b="1" i="1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89795" name="Rectangle 3"/>
          <p:cNvSpPr>
            <a:spLocks noChangeArrowheads="1"/>
          </p:cNvSpPr>
          <p:nvPr>
            <p:ph type="body" idx="1"/>
          </p:nvPr>
        </p:nvSpPr>
        <p:spPr>
          <a:xfrm>
            <a:off x="0" y="1219200"/>
            <a:ext cx="9144000" cy="4876800"/>
          </a:xfrm>
          <a:noFill/>
          <a:ln/>
        </p:spPr>
        <p:txBody>
          <a:bodyPr lIns="92075" tIns="46038" rIns="92075" bIns="46038"/>
          <a:lstStyle/>
          <a:p>
            <a:pPr algn="just">
              <a:lnSpc>
                <a:spcPct val="90000"/>
              </a:lnSpc>
              <a:buFontTx/>
              <a:buNone/>
            </a:pPr>
            <a:endParaRPr lang="pt-BR" sz="2000" b="1">
              <a:latin typeface="Arial" pitchFamily="34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pt-BR" sz="2000" b="1">
                <a:latin typeface="Arial" pitchFamily="34" charset="0"/>
              </a:rPr>
              <a:t>Papelão Corrugado: custo = $1, uso de  1.000 embalagens/semana, Custo Anual = $1.000 x 52 = $52.000.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pt-BR" sz="2000" b="1">
              <a:latin typeface="Arial" pitchFamily="34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pt-BR" sz="2000" b="1">
                <a:latin typeface="Arial" pitchFamily="34" charset="0"/>
              </a:rPr>
              <a:t>Plástico: custo = $9, uso de 3.300 embalagens no programa, vida = 250 viagens, taxa de reposição anual = 10%, Custo Inicial = $29.700, Custo Anual de Reposição = $2.970. </a:t>
            </a:r>
            <a:r>
              <a:rPr lang="pt-BR" sz="2000">
                <a:latin typeface="Arial" pitchFamily="34" charset="0"/>
              </a:rPr>
              <a:t> 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pt-BR" sz="2000" b="1">
              <a:solidFill>
                <a:srgbClr val="003399"/>
              </a:solidFill>
              <a:latin typeface="Arial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pt-BR" sz="2000" b="1">
                <a:solidFill>
                  <a:srgbClr val="003399"/>
                </a:solidFill>
                <a:latin typeface="Arial" pitchFamily="34" charset="0"/>
              </a:rPr>
              <a:t>Comparação para 5 anos (</a:t>
            </a:r>
            <a:r>
              <a:rPr lang="pt-BR" sz="2000" b="1" i="1">
                <a:solidFill>
                  <a:srgbClr val="FF3300"/>
                </a:solidFill>
                <a:latin typeface="Arial" pitchFamily="34" charset="0"/>
              </a:rPr>
              <a:t>Payback</a:t>
            </a:r>
            <a:r>
              <a:rPr lang="pt-BR" sz="2000" b="1">
                <a:solidFill>
                  <a:srgbClr val="FF3300"/>
                </a:solidFill>
                <a:latin typeface="Arial" pitchFamily="34" charset="0"/>
              </a:rPr>
              <a:t> = 0,571 anos, ROI = 147%)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sz="2000" b="1">
                <a:solidFill>
                  <a:srgbClr val="003399"/>
                </a:solidFill>
                <a:latin typeface="Arial" pitchFamily="34" charset="0"/>
              </a:rPr>
              <a:t>Ano                     Papelão                 Plástico                Economia</a:t>
            </a:r>
            <a:endParaRPr lang="pt-BR" sz="2000" b="1">
              <a:latin typeface="Arial" pitchFamily="34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pt-BR" sz="2000" b="1">
                <a:latin typeface="Arial" pitchFamily="34" charset="0"/>
              </a:rPr>
              <a:t>1                             52.000                 29.700                         22.300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pt-BR" sz="2000" b="1">
                <a:latin typeface="Arial" pitchFamily="34" charset="0"/>
              </a:rPr>
              <a:t>2                             52.000                  2.970                          49.030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pt-BR" sz="2000" b="1">
                <a:latin typeface="Arial" pitchFamily="34" charset="0"/>
              </a:rPr>
              <a:t>3                             52.000                  2.970                          49.030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pt-BR" sz="2000" b="1">
                <a:latin typeface="Arial" pitchFamily="34" charset="0"/>
              </a:rPr>
              <a:t>4                             52.000                  2.970                          49.030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pt-BR" sz="2000" b="1">
                <a:latin typeface="Arial" pitchFamily="34" charset="0"/>
              </a:rPr>
              <a:t>5                             52.000                  2.970                          49.030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pt-BR" sz="2000" b="1">
                <a:solidFill>
                  <a:srgbClr val="003399"/>
                </a:solidFill>
                <a:latin typeface="Arial" pitchFamily="34" charset="0"/>
              </a:rPr>
              <a:t>Total                     260.000                41.580                        218.420</a:t>
            </a:r>
            <a:endParaRPr lang="pt-BR" sz="2000" b="1">
              <a:latin typeface="Arial" pitchFamily="34" charset="0"/>
            </a:endParaRPr>
          </a:p>
        </p:txBody>
      </p:sp>
      <p:sp>
        <p:nvSpPr>
          <p:cNvPr id="289797" name="Text Box 5"/>
          <p:cNvSpPr txBox="1">
            <a:spLocks noChangeArrowheads="1"/>
          </p:cNvSpPr>
          <p:nvPr/>
        </p:nvSpPr>
        <p:spPr bwMode="auto">
          <a:xfrm>
            <a:off x="6858000" y="64770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pitchFamily="34" charset="0"/>
              </a:rPr>
              <a:t>(Stock, 1998)</a:t>
            </a:r>
            <a:endParaRPr lang="pt-PT" sz="1800">
              <a:latin typeface="Arial" pitchFamily="34" charset="0"/>
            </a:endParaRPr>
          </a:p>
        </p:txBody>
      </p:sp>
    </p:spTree>
  </p:cSld>
  <p:clrMapOvr>
    <a:masterClrMapping/>
  </p:clrMapOvr>
  <p:transition>
    <p:cut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8" name="Text Box 4"/>
          <p:cNvSpPr txBox="1">
            <a:spLocks noChangeArrowheads="1"/>
          </p:cNvSpPr>
          <p:nvPr>
            <p:ph type="body" idx="1"/>
          </p:nvPr>
        </p:nvSpPr>
        <p:spPr>
          <a:xfrm>
            <a:off x="0" y="152400"/>
            <a:ext cx="9144000" cy="4724400"/>
          </a:xfrm>
          <a:noFill/>
          <a:ln/>
        </p:spPr>
        <p:txBody>
          <a:bodyPr/>
          <a:lstStyle/>
          <a:p>
            <a:pPr algn="ctr" defTabSz="449263" eaLnBrk="0" hangingPunct="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>
                <a:solidFill>
                  <a:schemeClr val="accent2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Tese de Doutorado – PG - UNESP - Campus de Guaratinguetá</a:t>
            </a:r>
          </a:p>
          <a:p>
            <a:pPr algn="ctr" defTabSz="449263" eaLnBrk="0" hangingPunct="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MODELO DE GERENCIAMENTO DA LOGÍSTICA REVERSA INTEGRADO ÀS QUESTÕES ESTRATÉGICAS DAS ORGANIZAÇÕES</a:t>
            </a:r>
          </a:p>
          <a:p>
            <a:pPr algn="ctr" defTabSz="449263" eaLnBrk="0" hangingPunct="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b="1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 defTabSz="449263" eaLnBrk="0" hangingPunct="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Cecilia Toledo Hernández</a:t>
            </a:r>
          </a:p>
          <a:p>
            <a:pPr algn="ctr" defTabSz="449263" eaLnBrk="0" hangingPunct="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UFF – Volta Redonda /RJ</a:t>
            </a:r>
          </a:p>
          <a:p>
            <a:pPr algn="ctr" defTabSz="449263" eaLnBrk="0" hangingPunct="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ctoledo2002@vm.uff.br</a:t>
            </a:r>
          </a:p>
          <a:p>
            <a:pPr algn="ctr" defTabSz="449263" eaLnBrk="0" hangingPunct="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b="1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 defTabSz="449263" eaLnBrk="0" hangingPunct="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b="1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 defTabSz="449263" eaLnBrk="0" hangingPunct="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Orientador: Prof. Dr. Fernando Augusto Silva Marins</a:t>
            </a:r>
          </a:p>
          <a:p>
            <a:pPr algn="ctr" defTabSz="449263" eaLnBrk="0" hangingPunct="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Co-orientador: Prof. Dr. Roberto Cespón Castro</a:t>
            </a:r>
          </a:p>
          <a:p>
            <a:pPr algn="ctr" defTabSz="449263" eaLnBrk="0" hangingPunct="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b="1" i="1">
              <a:solidFill>
                <a:schemeClr val="accent2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 defTabSz="449263" eaLnBrk="0" hangingPunct="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>
                <a:solidFill>
                  <a:schemeClr val="accent2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Using AHP and ANP to Evaluate the Relation between Reverse Logistics and Corporate Performance in Brazilian Industry</a:t>
            </a:r>
            <a:r>
              <a:rPr lang="en-GB" sz="2000" b="1">
                <a:solidFill>
                  <a:schemeClr val="accent2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. Brazilian Journal of Operations and Production Management 7 92), pp. 47-62, 2011.</a:t>
            </a:r>
          </a:p>
          <a:p>
            <a:pPr algn="ctr" defTabSz="449263" eaLnBrk="0" hangingPunct="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Livro pela editora Edgard Blucher, 2011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noFill/>
          <a:ln/>
        </p:spPr>
        <p:txBody>
          <a:bodyPr/>
          <a:lstStyle/>
          <a:p>
            <a:r>
              <a:rPr lang="en-US" sz="2400">
                <a:latin typeface="Arial" pitchFamily="34" charset="0"/>
              </a:rPr>
              <a:t>Como será o Supply Chain no Futuro?</a:t>
            </a:r>
            <a:br>
              <a:rPr lang="en-US" sz="2400">
                <a:latin typeface="Arial" pitchFamily="34" charset="0"/>
              </a:rPr>
            </a:br>
            <a:endParaRPr lang="pt-PT" sz="2400">
              <a:latin typeface="Arial" pitchFamily="34" charset="0"/>
            </a:endParaRPr>
          </a:p>
        </p:txBody>
      </p:sp>
      <p:sp>
        <p:nvSpPr>
          <p:cNvPr id="33177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915400" cy="36576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>
                <a:latin typeface="Arial" pitchFamily="34" charset="0"/>
              </a:rPr>
              <a:t>Um estudo para 2016 foi publicado pelo GCI – Global Commerce Initiative &amp; Consultoria Capgemini.</a:t>
            </a:r>
          </a:p>
          <a:p>
            <a:pPr>
              <a:buFontTx/>
              <a:buNone/>
            </a:pPr>
            <a:endParaRPr lang="en-US" sz="2400">
              <a:latin typeface="Arial" pitchFamily="34" charset="0"/>
            </a:endParaRPr>
          </a:p>
          <a:p>
            <a:pPr algn="just">
              <a:buFontTx/>
              <a:buNone/>
            </a:pPr>
            <a:endParaRPr lang="en-US" sz="2400">
              <a:latin typeface="Arial" pitchFamily="34" charset="0"/>
            </a:endParaRPr>
          </a:p>
          <a:p>
            <a:pPr algn="just">
              <a:buFontTx/>
              <a:buNone/>
            </a:pPr>
            <a:r>
              <a:rPr lang="en-US" sz="2400">
                <a:latin typeface="Arial" pitchFamily="34" charset="0"/>
              </a:rPr>
              <a:t>Apresenta um novo modelo integrado de SC, que leva em consideração </a:t>
            </a:r>
            <a:r>
              <a:rPr lang="en-US" sz="2400">
                <a:solidFill>
                  <a:schemeClr val="tx2"/>
                </a:solidFill>
                <a:latin typeface="Arial" pitchFamily="34" charset="0"/>
              </a:rPr>
              <a:t>novos</a:t>
            </a:r>
            <a:r>
              <a:rPr lang="en-US" sz="2400">
                <a:latin typeface="Arial" pitchFamily="34" charset="0"/>
              </a:rPr>
              <a:t> </a:t>
            </a:r>
            <a:r>
              <a:rPr lang="en-US" sz="2400">
                <a:solidFill>
                  <a:schemeClr val="tx2"/>
                </a:solidFill>
                <a:latin typeface="Arial" pitchFamily="34" charset="0"/>
              </a:rPr>
              <a:t>parâmetros*,</a:t>
            </a:r>
            <a:r>
              <a:rPr lang="en-US" sz="2400">
                <a:latin typeface="Arial" pitchFamily="34" charset="0"/>
              </a:rPr>
              <a:t> aliados às atuais formas de gerenciamento e medição de desempenho (KPI’s - Disponibilidade de produto, Custos, Indicadores financeiros – ROI).</a:t>
            </a:r>
          </a:p>
          <a:p>
            <a:pPr>
              <a:buFontTx/>
              <a:buNone/>
            </a:pPr>
            <a:endParaRPr lang="en-US" sz="2400">
              <a:latin typeface="Arial" pitchFamily="34" charset="0"/>
            </a:endParaRPr>
          </a:p>
          <a:p>
            <a:pPr>
              <a:buFontTx/>
              <a:buNone/>
            </a:pPr>
            <a:endParaRPr lang="pt-PT" sz="2400">
              <a:latin typeface="Arial" pitchFamily="34" charset="0"/>
            </a:endParaRPr>
          </a:p>
        </p:txBody>
      </p:sp>
      <p:sp>
        <p:nvSpPr>
          <p:cNvPr id="331780" name="Text Box 1028"/>
          <p:cNvSpPr txBox="1">
            <a:spLocks noChangeArrowheads="1"/>
          </p:cNvSpPr>
          <p:nvPr/>
        </p:nvSpPr>
        <p:spPr bwMode="auto">
          <a:xfrm>
            <a:off x="1905000" y="1905000"/>
            <a:ext cx="5351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PT" sz="2000" b="1">
                <a:latin typeface="Arial Unicode MS" pitchFamily="34" charset="-128"/>
                <a:hlinkClick r:id="rId2"/>
              </a:rPr>
              <a:t>http://www.futuresupplychain.com/downloads/</a:t>
            </a:r>
            <a:endParaRPr lang="pt-PT" sz="2000" b="1">
              <a:latin typeface="Arial Unicode MS" pitchFamily="34" charset="-128"/>
            </a:endParaRPr>
          </a:p>
        </p:txBody>
      </p:sp>
      <p:sp>
        <p:nvSpPr>
          <p:cNvPr id="331781" name="Text Box 1029"/>
          <p:cNvSpPr txBox="1">
            <a:spLocks noChangeArrowheads="1"/>
          </p:cNvSpPr>
          <p:nvPr/>
        </p:nvSpPr>
        <p:spPr bwMode="auto">
          <a:xfrm>
            <a:off x="228600" y="4419600"/>
            <a:ext cx="8686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  <a:latin typeface="Arial" pitchFamily="34" charset="0"/>
              </a:rPr>
              <a:t>*Indicadores de Sustentabilidade</a:t>
            </a:r>
            <a:r>
              <a:rPr lang="en-US">
                <a:latin typeface="Arial" pitchFamily="34" charset="0"/>
              </a:rPr>
              <a:t>: consumo de energia, emissões de gás carbônico, congestionamentos de trânsito, consumo de água, comprometimento com a segurança, simplificação da infra-estrutura.</a:t>
            </a:r>
            <a:endParaRPr lang="pt-PT">
              <a:latin typeface="Arial" pitchFamily="34" charset="0"/>
            </a:endParaRPr>
          </a:p>
        </p:txBody>
      </p:sp>
      <p:sp>
        <p:nvSpPr>
          <p:cNvPr id="331782" name="Text Box 1030"/>
          <p:cNvSpPr txBox="1">
            <a:spLocks noChangeArrowheads="1"/>
          </p:cNvSpPr>
          <p:nvPr/>
        </p:nvSpPr>
        <p:spPr bwMode="auto">
          <a:xfrm>
            <a:off x="1143000" y="6172200"/>
            <a:ext cx="701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  <a:latin typeface="Arial" pitchFamily="34" charset="0"/>
              </a:rPr>
              <a:t>Tecnologística, 153 – agosto/2008</a:t>
            </a:r>
            <a:endParaRPr lang="pt-PT" sz="2000">
              <a:solidFill>
                <a:schemeClr val="tx2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1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1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81" grpId="0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7" name="Text Box 3"/>
          <p:cNvSpPr txBox="1">
            <a:spLocks noChangeArrowheads="1"/>
          </p:cNvSpPr>
          <p:nvPr/>
        </p:nvSpPr>
        <p:spPr bwMode="auto">
          <a:xfrm>
            <a:off x="838200" y="381000"/>
            <a:ext cx="7886700" cy="10668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2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RESULTADOS DA PESQUISA BIBLIOGRÁFICA </a:t>
            </a:r>
          </a:p>
        </p:txBody>
      </p:sp>
      <p:sp>
        <p:nvSpPr>
          <p:cNvPr id="461828" name="Text Box 4"/>
          <p:cNvSpPr txBox="1">
            <a:spLocks noChangeArrowheads="1"/>
          </p:cNvSpPr>
          <p:nvPr/>
        </p:nvSpPr>
        <p:spPr bwMode="auto">
          <a:xfrm>
            <a:off x="609600" y="1524000"/>
            <a:ext cx="8281988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defTabSz="449263">
              <a:spcBef>
                <a:spcPts val="12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GAPS</a:t>
            </a:r>
            <a:r>
              <a:rPr lang="en-GB" sz="2000" b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PARA A PESQUISA</a:t>
            </a:r>
          </a:p>
        </p:txBody>
      </p:sp>
      <p:sp>
        <p:nvSpPr>
          <p:cNvPr id="461829" name="Text Box 5"/>
          <p:cNvSpPr txBox="1">
            <a:spLocks noChangeArrowheads="1"/>
          </p:cNvSpPr>
          <p:nvPr/>
        </p:nvSpPr>
        <p:spPr bwMode="auto">
          <a:xfrm>
            <a:off x="431800" y="2209800"/>
            <a:ext cx="8280400" cy="3759200"/>
          </a:xfrm>
          <a:prstGeom prst="rect">
            <a:avLst/>
          </a:prstGeom>
          <a:solidFill>
            <a:schemeClr val="bg1"/>
          </a:solidFill>
          <a:ln w="284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41313" indent="-341313" defTabSz="449263">
              <a:spcBef>
                <a:spcPts val="1125"/>
              </a:spcBef>
              <a:buClr>
                <a:srgbClr val="000000"/>
              </a:buClr>
              <a:buSzPct val="100000"/>
              <a:buFontTx/>
              <a:buChar char="-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pt-BR" sz="2000" b="1">
                <a:latin typeface="Arial" pitchFamily="34" charset="0"/>
                <a:cs typeface="Arial" pitchFamily="34" charset="0"/>
              </a:rPr>
              <a:t>Identificar fatores empresariais que resultam em organização e eficiência de programas de LR, </a:t>
            </a:r>
            <a:r>
              <a:rPr lang="pt-BR" sz="2000" b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mensurar o impacto de programas de LR na competitividade ou desempenho empresarial</a:t>
            </a:r>
            <a:r>
              <a:rPr lang="pt-BR" sz="2000" b="1">
                <a:latin typeface="Arial" pitchFamily="34" charset="0"/>
                <a:cs typeface="Arial" pitchFamily="34" charset="0"/>
              </a:rPr>
              <a:t> e avaliar a importância da LR (LEITE, 2006, 2008, 2009)</a:t>
            </a:r>
          </a:p>
          <a:p>
            <a:pPr marL="341313" indent="-341313" defTabSz="449263">
              <a:spcBef>
                <a:spcPts val="1125"/>
              </a:spcBef>
              <a:buClr>
                <a:srgbClr val="000000"/>
              </a:buClr>
              <a:buSzPct val="100000"/>
              <a:buFontTx/>
              <a:buChar char="-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pt-BR" sz="2000" b="1">
                <a:latin typeface="Arial" pitchFamily="34" charset="0"/>
                <a:cs typeface="Arial" pitchFamily="34" charset="0"/>
              </a:rPr>
              <a:t>Formulação de </a:t>
            </a:r>
            <a:r>
              <a:rPr lang="pt-BR" sz="2000" b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modelos mais gerais</a:t>
            </a:r>
            <a:r>
              <a:rPr lang="pt-BR" sz="2000" b="1">
                <a:latin typeface="Arial" pitchFamily="34" charset="0"/>
                <a:cs typeface="Arial" pitchFamily="34" charset="0"/>
              </a:rPr>
              <a:t>, que permitam entender os processos de estabelecimento de estratégias de LR incorporando técnicas e ferramentas  (FROTA NETO, 2008)</a:t>
            </a:r>
          </a:p>
          <a:p>
            <a:pPr marL="341313" indent="-341313" defTabSz="449263">
              <a:spcBef>
                <a:spcPts val="1125"/>
              </a:spcBef>
              <a:buClr>
                <a:srgbClr val="000000"/>
              </a:buClr>
              <a:buSzPct val="100000"/>
              <a:buFontTx/>
              <a:buChar char="-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pt-BR" sz="2000" b="1">
                <a:latin typeface="Arial" pitchFamily="34" charset="0"/>
                <a:cs typeface="Arial" pitchFamily="34" charset="0"/>
              </a:rPr>
              <a:t>A inclusão de </a:t>
            </a:r>
            <a:r>
              <a:rPr lang="pt-BR" sz="2000" b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indicadores de sustentabilidade</a:t>
            </a:r>
            <a:r>
              <a:rPr lang="pt-BR" sz="2000" b="1">
                <a:latin typeface="Arial" pitchFamily="34" charset="0"/>
                <a:cs typeface="Arial" pitchFamily="34" charset="0"/>
              </a:rPr>
              <a:t> para medir o desempenho do Gerenciamento da Cadeia de Suprimentos (FUTURE SUPPLY CHAIN, 2008; ZHU; SARKIS; LAI, 2008).  </a:t>
            </a:r>
            <a:endParaRPr lang="en-GB" sz="2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61830" name="Text Box 6"/>
          <p:cNvSpPr txBox="1">
            <a:spLocks noChangeArrowheads="1"/>
          </p:cNvSpPr>
          <p:nvPr/>
        </p:nvSpPr>
        <p:spPr bwMode="auto">
          <a:xfrm>
            <a:off x="5927725" y="6491288"/>
            <a:ext cx="3024188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1" name="Text Box 3"/>
          <p:cNvSpPr txBox="1">
            <a:spLocks noChangeArrowheads="1"/>
          </p:cNvSpPr>
          <p:nvPr/>
        </p:nvSpPr>
        <p:spPr bwMode="auto">
          <a:xfrm>
            <a:off x="1116013" y="836613"/>
            <a:ext cx="7086600" cy="579437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1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u="sng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QUESTÃO PRINCIPAL</a:t>
            </a:r>
          </a:p>
        </p:txBody>
      </p:sp>
      <p:sp>
        <p:nvSpPr>
          <p:cNvPr id="462852" name="Text Box 4"/>
          <p:cNvSpPr txBox="1">
            <a:spLocks noChangeArrowheads="1"/>
          </p:cNvSpPr>
          <p:nvPr/>
        </p:nvSpPr>
        <p:spPr bwMode="auto">
          <a:xfrm>
            <a:off x="755650" y="1628775"/>
            <a:ext cx="7696200" cy="118745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Como analisar a LR na estratégia global da empresa de forma que contribua à melhoria dos indicadores de desempenho empresarial?</a:t>
            </a:r>
          </a:p>
        </p:txBody>
      </p:sp>
      <p:sp>
        <p:nvSpPr>
          <p:cNvPr id="462853" name="Text Box 5"/>
          <p:cNvSpPr txBox="1">
            <a:spLocks noChangeArrowheads="1"/>
          </p:cNvSpPr>
          <p:nvPr/>
        </p:nvSpPr>
        <p:spPr bwMode="auto">
          <a:xfrm>
            <a:off x="381000" y="4149725"/>
            <a:ext cx="8610600" cy="2282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t-BR" b="1">
                <a:latin typeface="Arial" pitchFamily="34" charset="0"/>
                <a:cs typeface="Arial" pitchFamily="34" charset="0"/>
              </a:rPr>
              <a:t>-Como medir a influência da LR sobre desempenho empresarial? </a:t>
            </a:r>
          </a:p>
          <a:p>
            <a:pPr algn="ctr"/>
            <a:r>
              <a:rPr lang="pt-BR" b="1">
                <a:latin typeface="Arial" pitchFamily="34" charset="0"/>
                <a:cs typeface="Arial" pitchFamily="34" charset="0"/>
              </a:rPr>
              <a:t>-Como determinar os indicadores que permitirão medir o desempenho da LR?</a:t>
            </a:r>
            <a:r>
              <a:rPr lang="pt-BR">
                <a:latin typeface="Arial" pitchFamily="34" charset="0"/>
                <a:cs typeface="Arial" pitchFamily="34" charset="0"/>
              </a:rPr>
              <a:t> </a:t>
            </a:r>
            <a:endParaRPr lang="pt-BR" b="1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b="1">
                <a:latin typeface="Arial" pitchFamily="34" charset="0"/>
                <a:cs typeface="Arial" pitchFamily="34" charset="0"/>
              </a:rPr>
              <a:t>-Qual modelo de gestão poderia ser usado para integrar as estratégias de LR na estratégia da organização?</a:t>
            </a:r>
            <a:r>
              <a:rPr lang="pt-BR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62854" name="Text Box 6"/>
          <p:cNvSpPr txBox="1">
            <a:spLocks noChangeArrowheads="1"/>
          </p:cNvSpPr>
          <p:nvPr/>
        </p:nvSpPr>
        <p:spPr bwMode="auto">
          <a:xfrm>
            <a:off x="1116013" y="3357563"/>
            <a:ext cx="7162800" cy="581025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2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u="sng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QUESTÕES SECUNDÁRIAS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5" name="Text Box 3"/>
          <p:cNvSpPr txBox="1">
            <a:spLocks noChangeArrowheads="1"/>
          </p:cNvSpPr>
          <p:nvPr/>
        </p:nvSpPr>
        <p:spPr bwMode="auto">
          <a:xfrm>
            <a:off x="1106488" y="620713"/>
            <a:ext cx="7620000" cy="4572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63876" name="Text Box 4"/>
          <p:cNvSpPr txBox="1">
            <a:spLocks noChangeArrowheads="1"/>
          </p:cNvSpPr>
          <p:nvPr/>
        </p:nvSpPr>
        <p:spPr bwMode="auto">
          <a:xfrm>
            <a:off x="1295400" y="228600"/>
            <a:ext cx="7239000" cy="581025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2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OBJETIVOS DA PESQUISA</a:t>
            </a:r>
          </a:p>
        </p:txBody>
      </p:sp>
      <p:sp>
        <p:nvSpPr>
          <p:cNvPr id="463877" name="Text Box 5"/>
          <p:cNvSpPr txBox="1">
            <a:spLocks noChangeArrowheads="1"/>
          </p:cNvSpPr>
          <p:nvPr/>
        </p:nvSpPr>
        <p:spPr bwMode="auto">
          <a:xfrm>
            <a:off x="228600" y="838200"/>
            <a:ext cx="8686800" cy="528955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just" defTabSz="449263" eaLnBrk="0" hangingPunct="0">
              <a:lnSpc>
                <a:spcPct val="8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u="sng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OBJETIVO GERAL</a:t>
            </a:r>
          </a:p>
          <a:p>
            <a:pPr algn="just" defTabSz="449263" eaLnBrk="0" hangingPunct="0">
              <a:lnSpc>
                <a:spcPct val="8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b="1" u="sng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 defTabSz="449263" eaLnBrk="0" hangingPunct="0">
              <a:lnSpc>
                <a:spcPct val="80000"/>
              </a:lnSpc>
              <a:buClr>
                <a:srgbClr val="000000"/>
              </a:buClr>
              <a:buSzPct val="100000"/>
              <a:buFont typeface="Times New Roman" pitchFamily="18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800" b="1">
                <a:latin typeface="Arial" pitchFamily="34" charset="0"/>
                <a:cs typeface="Arial" pitchFamily="34" charset="0"/>
              </a:rPr>
              <a:t>Desenvolver um </a:t>
            </a:r>
            <a:r>
              <a:rPr lang="pt-BR" sz="1800" b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Modelo de Gerenciamento da Logística Reversa</a:t>
            </a:r>
            <a:r>
              <a:rPr lang="pt-BR" sz="1800" b="1">
                <a:latin typeface="Arial" pitchFamily="34" charset="0"/>
                <a:cs typeface="Arial" pitchFamily="34" charset="0"/>
              </a:rPr>
              <a:t> que possibilite avaliar a eficiência dos programas do ponto de vista estratégico, mediante a inclusão de </a:t>
            </a:r>
            <a:r>
              <a:rPr lang="pt-BR" sz="1800" b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indicadores de desempenho</a:t>
            </a:r>
            <a:r>
              <a:rPr lang="pt-BR" sz="1800" b="1">
                <a:latin typeface="Arial" pitchFamily="34" charset="0"/>
                <a:cs typeface="Arial" pitchFamily="34" charset="0"/>
              </a:rPr>
              <a:t> que contemplem as dimensões econômica, social e ambiental.</a:t>
            </a:r>
          </a:p>
          <a:p>
            <a:pPr algn="just" defTabSz="449263" eaLnBrk="0" hangingPunct="0">
              <a:lnSpc>
                <a:spcPct val="80000"/>
              </a:lnSpc>
              <a:buClr>
                <a:srgbClr val="000000"/>
              </a:buClr>
              <a:buSzPct val="100000"/>
              <a:buFont typeface="Times New Roman" pitchFamily="18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b="1">
              <a:solidFill>
                <a:srgbClr val="000000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 defTabSz="449263" eaLnBrk="0" hangingPunct="0">
              <a:lnSpc>
                <a:spcPct val="8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u="sng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OBJETIVOS ESPECÍFICOS</a:t>
            </a:r>
          </a:p>
          <a:p>
            <a:pPr algn="just" defTabSz="449263">
              <a:buFontTx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800" b="1">
                <a:latin typeface="Arial" pitchFamily="34" charset="0"/>
                <a:cs typeface="Arial" pitchFamily="34" charset="0"/>
              </a:rPr>
              <a:t>Medir a </a:t>
            </a:r>
            <a:r>
              <a:rPr lang="pt-BR" sz="1800" b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influência da LR sobre o desempenho empresarial</a:t>
            </a:r>
            <a:r>
              <a:rPr lang="pt-BR" sz="1800" b="1">
                <a:latin typeface="Arial" pitchFamily="34" charset="0"/>
                <a:cs typeface="Arial" pitchFamily="34" charset="0"/>
              </a:rPr>
              <a:t> mediante o uso de métodos de Tomada de Decisão com Múltiplos Critérios - MCDM;</a:t>
            </a:r>
          </a:p>
          <a:p>
            <a:pPr algn="just" defTabSz="449263">
              <a:buFontTx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1">
              <a:latin typeface="Arial" pitchFamily="34" charset="0"/>
              <a:cs typeface="Arial" pitchFamily="34" charset="0"/>
            </a:endParaRPr>
          </a:p>
          <a:p>
            <a:pPr algn="just" defTabSz="449263">
              <a:buFontTx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800" b="1">
                <a:latin typeface="Arial" pitchFamily="34" charset="0"/>
              </a:rPr>
              <a:t>Estabelecer as </a:t>
            </a:r>
            <a:r>
              <a:rPr lang="pt-BR" sz="1800" b="1">
                <a:solidFill>
                  <a:schemeClr val="bg2"/>
                </a:solidFill>
                <a:latin typeface="Arial" pitchFamily="34" charset="0"/>
              </a:rPr>
              <a:t>prioridades das atividades de LR em exemplos específicos</a:t>
            </a:r>
            <a:r>
              <a:rPr lang="pt-BR" sz="1800" b="1">
                <a:latin typeface="Arial" pitchFamily="34" charset="0"/>
              </a:rPr>
              <a:t> de empresas demonstrando a importância do uso de métodos MCDM para tal fim;</a:t>
            </a:r>
          </a:p>
          <a:p>
            <a:pPr algn="just" defTabSz="449263">
              <a:buFontTx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1800" b="1">
              <a:latin typeface="Arial" pitchFamily="34" charset="0"/>
            </a:endParaRPr>
          </a:p>
          <a:p>
            <a:pPr algn="just" defTabSz="449263">
              <a:buFontTx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800" b="1">
                <a:latin typeface="Arial" pitchFamily="34" charset="0"/>
                <a:cs typeface="Arial" pitchFamily="34" charset="0"/>
              </a:rPr>
              <a:t>Determinar os </a:t>
            </a:r>
            <a:r>
              <a:rPr lang="pt-BR" sz="1800" b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indicadores de desempenho da LR</a:t>
            </a:r>
            <a:r>
              <a:rPr lang="pt-BR" sz="1800" b="1">
                <a:latin typeface="Arial" pitchFamily="34" charset="0"/>
                <a:cs typeface="Arial" pitchFamily="34" charset="0"/>
              </a:rPr>
              <a:t>, seguindo a lógica do </a:t>
            </a:r>
            <a:r>
              <a:rPr lang="pt-BR" sz="1800" b="1" i="1">
                <a:latin typeface="Arial" pitchFamily="34" charset="0"/>
                <a:cs typeface="Arial" pitchFamily="34" charset="0"/>
              </a:rPr>
              <a:t>Balanced Scorecard</a:t>
            </a:r>
            <a:r>
              <a:rPr lang="pt-BR" sz="1800" b="1">
                <a:latin typeface="Arial" pitchFamily="34" charset="0"/>
                <a:cs typeface="Arial" pitchFamily="34" charset="0"/>
              </a:rPr>
              <a:t> (BSC), e apoiado por métodos MCDM;</a:t>
            </a:r>
          </a:p>
          <a:p>
            <a:pPr algn="just" defTabSz="449263">
              <a:buFontTx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1800" b="1">
              <a:latin typeface="Arial" pitchFamily="34" charset="0"/>
              <a:cs typeface="Arial" pitchFamily="34" charset="0"/>
            </a:endParaRPr>
          </a:p>
          <a:p>
            <a:pPr algn="just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800" b="1">
                <a:latin typeface="Arial" pitchFamily="34" charset="0"/>
                <a:cs typeface="Arial" pitchFamily="34" charset="0"/>
              </a:rPr>
              <a:t>-Desenvolver um </a:t>
            </a:r>
            <a:r>
              <a:rPr lang="pt-BR" sz="1800" b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modelo conceitual</a:t>
            </a:r>
            <a:r>
              <a:rPr lang="pt-BR" sz="1800" b="1">
                <a:latin typeface="Arial" pitchFamily="34" charset="0"/>
                <a:cs typeface="Arial" pitchFamily="34" charset="0"/>
              </a:rPr>
              <a:t> que permita verificar a correspondência entre as estratégias de LR e o desempenho empresarial.</a:t>
            </a:r>
            <a:endParaRPr lang="en-GB" sz="1800" b="1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5923" name="Group 3"/>
          <p:cNvGrpSpPr>
            <a:grpSpLocks/>
          </p:cNvGrpSpPr>
          <p:nvPr/>
        </p:nvGrpSpPr>
        <p:grpSpPr bwMode="auto">
          <a:xfrm>
            <a:off x="466725" y="476250"/>
            <a:ext cx="8604250" cy="4176713"/>
            <a:chOff x="340" y="255"/>
            <a:chExt cx="5420" cy="2631"/>
          </a:xfrm>
        </p:grpSpPr>
        <p:sp>
          <p:nvSpPr>
            <p:cNvPr id="465924" name="Rectangle 4"/>
            <p:cNvSpPr>
              <a:spLocks noChangeArrowheads="1"/>
            </p:cNvSpPr>
            <p:nvPr/>
          </p:nvSpPr>
          <p:spPr bwMode="auto">
            <a:xfrm>
              <a:off x="340" y="1026"/>
              <a:ext cx="1542" cy="49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5925" name="Rectangle 5"/>
            <p:cNvSpPr>
              <a:spLocks noChangeArrowheads="1"/>
            </p:cNvSpPr>
            <p:nvPr/>
          </p:nvSpPr>
          <p:spPr bwMode="auto">
            <a:xfrm>
              <a:off x="2154" y="1026"/>
              <a:ext cx="1542" cy="49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5926" name="Rectangle 6"/>
            <p:cNvSpPr>
              <a:spLocks noChangeArrowheads="1"/>
            </p:cNvSpPr>
            <p:nvPr/>
          </p:nvSpPr>
          <p:spPr bwMode="auto">
            <a:xfrm>
              <a:off x="3923" y="1026"/>
              <a:ext cx="1542" cy="49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5927" name="Rectangle 7"/>
            <p:cNvSpPr>
              <a:spLocks noChangeArrowheads="1"/>
            </p:cNvSpPr>
            <p:nvPr/>
          </p:nvSpPr>
          <p:spPr bwMode="auto">
            <a:xfrm>
              <a:off x="703" y="255"/>
              <a:ext cx="1542" cy="49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5928" name="Line 8"/>
            <p:cNvSpPr>
              <a:spLocks noChangeShapeType="1"/>
            </p:cNvSpPr>
            <p:nvPr/>
          </p:nvSpPr>
          <p:spPr bwMode="auto">
            <a:xfrm>
              <a:off x="1474" y="754"/>
              <a:ext cx="0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65929" name="Line 9"/>
            <p:cNvSpPr>
              <a:spLocks noChangeShapeType="1"/>
            </p:cNvSpPr>
            <p:nvPr/>
          </p:nvSpPr>
          <p:spPr bwMode="auto">
            <a:xfrm>
              <a:off x="1882" y="1298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65930" name="Line 10"/>
            <p:cNvSpPr>
              <a:spLocks noChangeShapeType="1"/>
            </p:cNvSpPr>
            <p:nvPr/>
          </p:nvSpPr>
          <p:spPr bwMode="auto">
            <a:xfrm>
              <a:off x="3696" y="1298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65931" name="Rectangle 11"/>
            <p:cNvSpPr>
              <a:spLocks noChangeArrowheads="1"/>
            </p:cNvSpPr>
            <p:nvPr/>
          </p:nvSpPr>
          <p:spPr bwMode="auto">
            <a:xfrm>
              <a:off x="2154" y="1752"/>
              <a:ext cx="1542" cy="49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5932" name="Rectangle 12"/>
            <p:cNvSpPr>
              <a:spLocks noChangeArrowheads="1"/>
            </p:cNvSpPr>
            <p:nvPr/>
          </p:nvSpPr>
          <p:spPr bwMode="auto">
            <a:xfrm>
              <a:off x="3969" y="1752"/>
              <a:ext cx="1542" cy="49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5933" name="Line 13"/>
            <p:cNvSpPr>
              <a:spLocks noChangeShapeType="1"/>
            </p:cNvSpPr>
            <p:nvPr/>
          </p:nvSpPr>
          <p:spPr bwMode="auto">
            <a:xfrm>
              <a:off x="2925" y="1525"/>
              <a:ext cx="0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65934" name="Line 14"/>
            <p:cNvSpPr>
              <a:spLocks noChangeShapeType="1"/>
            </p:cNvSpPr>
            <p:nvPr/>
          </p:nvSpPr>
          <p:spPr bwMode="auto">
            <a:xfrm>
              <a:off x="4694" y="1525"/>
              <a:ext cx="0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65935" name="Text Box 15"/>
            <p:cNvSpPr txBox="1">
              <a:spLocks noChangeArrowheads="1"/>
            </p:cNvSpPr>
            <p:nvPr/>
          </p:nvSpPr>
          <p:spPr bwMode="auto">
            <a:xfrm>
              <a:off x="748" y="391"/>
              <a:ext cx="14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latin typeface="Arial" pitchFamily="34" charset="0"/>
                  <a:cs typeface="Arial" pitchFamily="34" charset="0"/>
                </a:rPr>
                <a:t>MÉTODO MISTO</a:t>
              </a:r>
              <a:endParaRPr lang="pt-BR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5936" name="Text Box 16"/>
            <p:cNvSpPr txBox="1">
              <a:spLocks noChangeArrowheads="1"/>
            </p:cNvSpPr>
            <p:nvPr/>
          </p:nvSpPr>
          <p:spPr bwMode="auto">
            <a:xfrm>
              <a:off x="385" y="1026"/>
              <a:ext cx="1452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Arial" pitchFamily="34" charset="0"/>
                  <a:cs typeface="Arial" pitchFamily="34" charset="0"/>
                </a:rPr>
                <a:t>ESTRATÉGIA SEQUENCIAL EXPLORATÓRIA</a:t>
              </a:r>
              <a:endParaRPr lang="pt-BR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5937" name="Text Box 17"/>
            <p:cNvSpPr txBox="1">
              <a:spLocks noChangeArrowheads="1"/>
            </p:cNvSpPr>
            <p:nvPr/>
          </p:nvSpPr>
          <p:spPr bwMode="auto">
            <a:xfrm>
              <a:off x="2200" y="1117"/>
              <a:ext cx="1451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Arial" pitchFamily="34" charset="0"/>
                  <a:cs typeface="Arial" pitchFamily="34" charset="0"/>
                </a:rPr>
                <a:t>ABORDAGEM QUALITATIVA</a:t>
              </a:r>
              <a:endParaRPr lang="pt-BR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5938" name="Text Box 18"/>
            <p:cNvSpPr txBox="1">
              <a:spLocks noChangeArrowheads="1"/>
            </p:cNvSpPr>
            <p:nvPr/>
          </p:nvSpPr>
          <p:spPr bwMode="auto">
            <a:xfrm>
              <a:off x="3969" y="1117"/>
              <a:ext cx="1451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Arial" pitchFamily="34" charset="0"/>
                  <a:cs typeface="Arial" pitchFamily="34" charset="0"/>
                </a:rPr>
                <a:t>ABORDAGEM QUANTITATIVA</a:t>
              </a:r>
              <a:endParaRPr lang="pt-BR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5939" name="Text Box 19"/>
            <p:cNvSpPr txBox="1">
              <a:spLocks noChangeArrowheads="1"/>
            </p:cNvSpPr>
            <p:nvPr/>
          </p:nvSpPr>
          <p:spPr bwMode="auto">
            <a:xfrm>
              <a:off x="2200" y="1797"/>
              <a:ext cx="1451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Arial" pitchFamily="34" charset="0"/>
                  <a:cs typeface="Arial" pitchFamily="34" charset="0"/>
                </a:rPr>
                <a:t>BASE FENOMENOLÓGICA</a:t>
              </a:r>
              <a:endParaRPr lang="pt-BR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5940" name="Text Box 20"/>
            <p:cNvSpPr txBox="1">
              <a:spLocks noChangeArrowheads="1"/>
            </p:cNvSpPr>
            <p:nvPr/>
          </p:nvSpPr>
          <p:spPr bwMode="auto">
            <a:xfrm>
              <a:off x="4014" y="1888"/>
              <a:ext cx="145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Arial" pitchFamily="34" charset="0"/>
                  <a:cs typeface="Arial" pitchFamily="34" charset="0"/>
                </a:rPr>
                <a:t>LEVANTAMENTO</a:t>
              </a:r>
              <a:endParaRPr lang="pt-BR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5941" name="Rectangle 21"/>
            <p:cNvSpPr>
              <a:spLocks noChangeArrowheads="1"/>
            </p:cNvSpPr>
            <p:nvPr/>
          </p:nvSpPr>
          <p:spPr bwMode="auto">
            <a:xfrm>
              <a:off x="1247" y="2478"/>
              <a:ext cx="1407" cy="40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5942" name="Text Box 22"/>
            <p:cNvSpPr txBox="1">
              <a:spLocks noChangeArrowheads="1"/>
            </p:cNvSpPr>
            <p:nvPr/>
          </p:nvSpPr>
          <p:spPr bwMode="auto">
            <a:xfrm>
              <a:off x="1292" y="2523"/>
              <a:ext cx="136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Arial" pitchFamily="34" charset="0"/>
                  <a:cs typeface="Arial" pitchFamily="34" charset="0"/>
                </a:rPr>
                <a:t>PESQUISA BIBLIOGRÁFICA</a:t>
              </a:r>
              <a:endParaRPr lang="pt-BR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5943" name="Rectangle 23"/>
            <p:cNvSpPr>
              <a:spLocks noChangeArrowheads="1"/>
            </p:cNvSpPr>
            <p:nvPr/>
          </p:nvSpPr>
          <p:spPr bwMode="auto">
            <a:xfrm>
              <a:off x="2835" y="2478"/>
              <a:ext cx="1407" cy="40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5944" name="Rectangle 24"/>
            <p:cNvSpPr>
              <a:spLocks noChangeArrowheads="1"/>
            </p:cNvSpPr>
            <p:nvPr/>
          </p:nvSpPr>
          <p:spPr bwMode="auto">
            <a:xfrm>
              <a:off x="4353" y="2478"/>
              <a:ext cx="1407" cy="40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5945" name="Text Box 25"/>
            <p:cNvSpPr txBox="1">
              <a:spLocks noChangeArrowheads="1"/>
            </p:cNvSpPr>
            <p:nvPr/>
          </p:nvSpPr>
          <p:spPr bwMode="auto">
            <a:xfrm>
              <a:off x="2880" y="2523"/>
              <a:ext cx="136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Arial" pitchFamily="34" charset="0"/>
                  <a:cs typeface="Arial" pitchFamily="34" charset="0"/>
                </a:rPr>
                <a:t>ENTREVISTAS </a:t>
              </a:r>
              <a:r>
                <a:rPr lang="pt-BR" sz="1400" b="1">
                  <a:latin typeface="Arial" pitchFamily="34" charset="0"/>
                  <a:cs typeface="Arial" pitchFamily="34" charset="0"/>
                </a:rPr>
                <a:t>(perguntas abertas)</a:t>
              </a:r>
            </a:p>
          </p:txBody>
        </p:sp>
        <p:sp>
          <p:nvSpPr>
            <p:cNvPr id="465946" name="Text Box 26"/>
            <p:cNvSpPr txBox="1">
              <a:spLocks noChangeArrowheads="1"/>
            </p:cNvSpPr>
            <p:nvPr/>
          </p:nvSpPr>
          <p:spPr bwMode="auto">
            <a:xfrm>
              <a:off x="4400" y="2523"/>
              <a:ext cx="136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Arial" pitchFamily="34" charset="0"/>
                  <a:cs typeface="Arial" pitchFamily="34" charset="0"/>
                </a:rPr>
                <a:t>ENTREVISTAS </a:t>
              </a:r>
              <a:r>
                <a:rPr lang="pt-BR" sz="1400" b="1">
                  <a:latin typeface="Arial" pitchFamily="34" charset="0"/>
                  <a:cs typeface="Arial" pitchFamily="34" charset="0"/>
                </a:rPr>
                <a:t>(perguntas fechadas)</a:t>
              </a:r>
            </a:p>
          </p:txBody>
        </p:sp>
        <p:sp>
          <p:nvSpPr>
            <p:cNvPr id="465947" name="Line 27"/>
            <p:cNvSpPr>
              <a:spLocks noChangeShapeType="1"/>
            </p:cNvSpPr>
            <p:nvPr/>
          </p:nvSpPr>
          <p:spPr bwMode="auto">
            <a:xfrm>
              <a:off x="2562" y="2251"/>
              <a:ext cx="0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65948" name="Line 28"/>
            <p:cNvSpPr>
              <a:spLocks noChangeShapeType="1"/>
            </p:cNvSpPr>
            <p:nvPr/>
          </p:nvSpPr>
          <p:spPr bwMode="auto">
            <a:xfrm>
              <a:off x="2925" y="2251"/>
              <a:ext cx="0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65949" name="Line 29"/>
            <p:cNvSpPr>
              <a:spLocks noChangeShapeType="1"/>
            </p:cNvSpPr>
            <p:nvPr/>
          </p:nvSpPr>
          <p:spPr bwMode="auto">
            <a:xfrm>
              <a:off x="4513" y="2251"/>
              <a:ext cx="0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65950" name="Text Box 30"/>
          <p:cNvSpPr txBox="1">
            <a:spLocks noChangeArrowheads="1"/>
          </p:cNvSpPr>
          <p:nvPr/>
        </p:nvSpPr>
        <p:spPr bwMode="auto">
          <a:xfrm>
            <a:off x="0" y="4953000"/>
            <a:ext cx="3816350" cy="854075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b="1">
                <a:latin typeface="Arial" pitchFamily="34" charset="0"/>
              </a:rPr>
              <a:t>-Estabelecer as relações entre os programas de LR e as perspectivas do BSC. </a:t>
            </a:r>
          </a:p>
        </p:txBody>
      </p:sp>
      <p:sp>
        <p:nvSpPr>
          <p:cNvPr id="465951" name="Text Box 31"/>
          <p:cNvSpPr txBox="1">
            <a:spLocks noChangeArrowheads="1"/>
          </p:cNvSpPr>
          <p:nvPr/>
        </p:nvSpPr>
        <p:spPr bwMode="auto">
          <a:xfrm>
            <a:off x="4038600" y="5181600"/>
            <a:ext cx="3816350" cy="854075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b="1">
                <a:latin typeface="Arial" pitchFamily="34" charset="0"/>
              </a:rPr>
              <a:t>-Identificação de programas e atividades de LR em diversos setores e ramos</a:t>
            </a:r>
          </a:p>
        </p:txBody>
      </p:sp>
      <p:sp>
        <p:nvSpPr>
          <p:cNvPr id="465952" name="Text Box 32"/>
          <p:cNvSpPr txBox="1">
            <a:spLocks noChangeArrowheads="1"/>
          </p:cNvSpPr>
          <p:nvPr/>
        </p:nvSpPr>
        <p:spPr bwMode="auto">
          <a:xfrm>
            <a:off x="1905000" y="6248400"/>
            <a:ext cx="4176713" cy="6096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b="1">
                <a:latin typeface="Arial" pitchFamily="34" charset="0"/>
              </a:rPr>
              <a:t>-Identificar indicadores de desempenho empresarial influenciados pela LR</a:t>
            </a:r>
          </a:p>
        </p:txBody>
      </p:sp>
      <p:sp>
        <p:nvSpPr>
          <p:cNvPr id="465953" name="Line 33"/>
          <p:cNvSpPr>
            <a:spLocks noChangeShapeType="1"/>
          </p:cNvSpPr>
          <p:nvPr/>
        </p:nvSpPr>
        <p:spPr bwMode="auto">
          <a:xfrm>
            <a:off x="3635375" y="4652963"/>
            <a:ext cx="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65954" name="Line 34"/>
          <p:cNvSpPr>
            <a:spLocks noChangeShapeType="1"/>
          </p:cNvSpPr>
          <p:nvPr/>
        </p:nvSpPr>
        <p:spPr bwMode="auto">
          <a:xfrm>
            <a:off x="3962400" y="4648200"/>
            <a:ext cx="0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65955" name="Line 35"/>
          <p:cNvSpPr>
            <a:spLocks noChangeShapeType="1"/>
          </p:cNvSpPr>
          <p:nvPr/>
        </p:nvSpPr>
        <p:spPr bwMode="auto">
          <a:xfrm>
            <a:off x="4140200" y="4652963"/>
            <a:ext cx="0" cy="504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65956" name="Text Box 36"/>
          <p:cNvSpPr txBox="1">
            <a:spLocks noChangeArrowheads="1"/>
          </p:cNvSpPr>
          <p:nvPr/>
        </p:nvSpPr>
        <p:spPr bwMode="auto">
          <a:xfrm>
            <a:off x="6011863" y="4724400"/>
            <a:ext cx="30241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>
                <a:latin typeface="Arial" pitchFamily="34" charset="0"/>
                <a:cs typeface="Arial" pitchFamily="34" charset="0"/>
              </a:rPr>
              <a:t>(Creswell, 2007)</a:t>
            </a:r>
            <a:endParaRPr lang="pt-BR" sz="1800" i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65957" name="Text Box 37"/>
          <p:cNvSpPr txBox="1">
            <a:spLocks noChangeArrowheads="1"/>
          </p:cNvSpPr>
          <p:nvPr/>
        </p:nvSpPr>
        <p:spPr bwMode="auto">
          <a:xfrm>
            <a:off x="4140200" y="836613"/>
            <a:ext cx="4392613" cy="4572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22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MÉTODO DE PESQUISA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6947" name="Group 3"/>
          <p:cNvGraphicFramePr>
            <a:graphicFrameLocks noGrp="1"/>
          </p:cNvGraphicFramePr>
          <p:nvPr/>
        </p:nvGraphicFramePr>
        <p:xfrm>
          <a:off x="0" y="1268413"/>
          <a:ext cx="4779963" cy="5399087"/>
        </p:xfrm>
        <a:graphic>
          <a:graphicData uri="http://schemas.openxmlformats.org/drawingml/2006/table">
            <a:tbl>
              <a:tblPr/>
              <a:tblGrid>
                <a:gridCol w="1592263"/>
                <a:gridCol w="1593850"/>
                <a:gridCol w="1593850"/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Ramo Empresarial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Canal de pós-consumo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Canal de pós-venda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Automobilístico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Informática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Editorial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Alimentação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Embalagens descartáveis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Telefone celular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Eletrodomésticos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Material de construção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Farmacêutico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Químico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Metalúrgico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Higiene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Prestação de serviços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Papel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67013" name="Group 69"/>
          <p:cNvGraphicFramePr>
            <a:graphicFrameLocks noGrp="1"/>
          </p:cNvGraphicFramePr>
          <p:nvPr/>
        </p:nvGraphicFramePr>
        <p:xfrm>
          <a:off x="4716463" y="2781300"/>
          <a:ext cx="4427537" cy="3883025"/>
        </p:xfrm>
        <a:graphic>
          <a:graphicData uri="http://schemas.openxmlformats.org/drawingml/2006/table">
            <a:tbl>
              <a:tblPr/>
              <a:tblGrid>
                <a:gridCol w="1474787"/>
                <a:gridCol w="1620838"/>
                <a:gridCol w="1331912"/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Ramo Empresarial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Canal de pós-consumo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Canal de pós-venda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Automobilístico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Editorial (Distribuidora)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Informática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Material de Construção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Metalúrgico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Higiene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Prestação de serviços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Eletrodoméstico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Papel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7059" name="Text Box 115"/>
          <p:cNvSpPr txBox="1">
            <a:spLocks noChangeArrowheads="1"/>
          </p:cNvSpPr>
          <p:nvPr/>
        </p:nvSpPr>
        <p:spPr bwMode="auto">
          <a:xfrm>
            <a:off x="0" y="476250"/>
            <a:ext cx="6221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b="1">
                <a:latin typeface="Arial" pitchFamily="34" charset="0"/>
              </a:rPr>
              <a:t>Programas de LR em diversos setores empresariais</a:t>
            </a:r>
          </a:p>
        </p:txBody>
      </p:sp>
      <p:sp>
        <p:nvSpPr>
          <p:cNvPr id="467060" name="Text Box 116"/>
          <p:cNvSpPr txBox="1">
            <a:spLocks noChangeArrowheads="1"/>
          </p:cNvSpPr>
          <p:nvPr/>
        </p:nvSpPr>
        <p:spPr bwMode="auto">
          <a:xfrm>
            <a:off x="611188" y="836613"/>
            <a:ext cx="34909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(LITERATURA)</a:t>
            </a:r>
            <a:endParaRPr lang="pt-BR" sz="1600" b="1"/>
          </a:p>
        </p:txBody>
      </p:sp>
      <p:sp>
        <p:nvSpPr>
          <p:cNvPr id="467061" name="Text Box 117"/>
          <p:cNvSpPr txBox="1">
            <a:spLocks noChangeArrowheads="1"/>
          </p:cNvSpPr>
          <p:nvPr/>
        </p:nvSpPr>
        <p:spPr bwMode="auto">
          <a:xfrm>
            <a:off x="4859338" y="1773238"/>
            <a:ext cx="4514850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600" b="1">
                <a:latin typeface="Arial" pitchFamily="34" charset="0"/>
              </a:rPr>
              <a:t>Programas de LR em diversos setores empresariais</a:t>
            </a:r>
          </a:p>
          <a:p>
            <a:pPr algn="ctr">
              <a:spcBef>
                <a:spcPct val="50000"/>
              </a:spcBef>
            </a:pPr>
            <a:r>
              <a:rPr lang="en-US" sz="1600" b="1">
                <a:latin typeface="Arial" pitchFamily="34" charset="0"/>
              </a:rPr>
              <a:t>(PESQUISA DE CAMPO)</a:t>
            </a:r>
            <a:endParaRPr lang="pt-BR" sz="1600" b="1">
              <a:latin typeface="Arial" pitchFamily="34" charset="0"/>
            </a:endParaRPr>
          </a:p>
        </p:txBody>
      </p:sp>
      <p:sp>
        <p:nvSpPr>
          <p:cNvPr id="467062" name="Line 118"/>
          <p:cNvSpPr>
            <a:spLocks noChangeShapeType="1"/>
          </p:cNvSpPr>
          <p:nvPr/>
        </p:nvSpPr>
        <p:spPr bwMode="auto">
          <a:xfrm flipV="1">
            <a:off x="4787900" y="1268413"/>
            <a:ext cx="619125" cy="288925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67063" name="Line 119"/>
          <p:cNvSpPr>
            <a:spLocks noChangeShapeType="1"/>
          </p:cNvSpPr>
          <p:nvPr/>
        </p:nvSpPr>
        <p:spPr bwMode="auto">
          <a:xfrm flipV="1">
            <a:off x="4787900" y="1341438"/>
            <a:ext cx="531813" cy="1439862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67064" name="Text Box 120"/>
          <p:cNvSpPr txBox="1">
            <a:spLocks noChangeArrowheads="1"/>
          </p:cNvSpPr>
          <p:nvPr/>
        </p:nvSpPr>
        <p:spPr bwMode="auto">
          <a:xfrm>
            <a:off x="5364163" y="1196975"/>
            <a:ext cx="3779837" cy="395288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pitchFamily="34" charset="0"/>
              </a:rPr>
              <a:t>CRUZAMENTO INFORMAÇÕES</a:t>
            </a:r>
            <a:endParaRPr lang="pt-BR" sz="1800">
              <a:latin typeface="Arial" pitchFamily="34" charset="0"/>
            </a:endParaRPr>
          </a:p>
        </p:txBody>
      </p:sp>
      <p:sp>
        <p:nvSpPr>
          <p:cNvPr id="467065" name="Text Box 121"/>
          <p:cNvSpPr txBox="1">
            <a:spLocks noChangeArrowheads="1"/>
          </p:cNvSpPr>
          <p:nvPr/>
        </p:nvSpPr>
        <p:spPr bwMode="auto">
          <a:xfrm>
            <a:off x="5334000" y="0"/>
            <a:ext cx="3810000" cy="4572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22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MÉTODO DE PESQUISA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1" name="Text Box 3"/>
          <p:cNvSpPr txBox="1">
            <a:spLocks noChangeArrowheads="1"/>
          </p:cNvSpPr>
          <p:nvPr/>
        </p:nvSpPr>
        <p:spPr bwMode="auto">
          <a:xfrm>
            <a:off x="4187825" y="1123950"/>
            <a:ext cx="2390775" cy="3746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latin typeface="Arial" pitchFamily="34" charset="0"/>
                <a:cs typeface="Arial" pitchFamily="34" charset="0"/>
              </a:rPr>
              <a:t>QUANTI</a:t>
            </a:r>
            <a:endParaRPr lang="pt-BR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67972" name="Text Box 4"/>
          <p:cNvSpPr txBox="1">
            <a:spLocks noChangeArrowheads="1"/>
          </p:cNvSpPr>
          <p:nvPr/>
        </p:nvSpPr>
        <p:spPr bwMode="auto">
          <a:xfrm>
            <a:off x="812800" y="1123950"/>
            <a:ext cx="2390775" cy="3746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latin typeface="Arial" pitchFamily="34" charset="0"/>
                <a:cs typeface="Arial" pitchFamily="34" charset="0"/>
              </a:rPr>
              <a:t>QUALI</a:t>
            </a:r>
            <a:endParaRPr lang="pt-BR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67973" name="Text Box 5"/>
          <p:cNvSpPr txBox="1">
            <a:spLocks noChangeArrowheads="1"/>
          </p:cNvSpPr>
          <p:nvPr/>
        </p:nvSpPr>
        <p:spPr bwMode="auto">
          <a:xfrm>
            <a:off x="460375" y="1987550"/>
            <a:ext cx="1266825" cy="8747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 b="1">
                <a:latin typeface="Arial" pitchFamily="34" charset="0"/>
                <a:cs typeface="Arial" pitchFamily="34" charset="0"/>
              </a:rPr>
              <a:t>Coleta de dados </a:t>
            </a:r>
          </a:p>
          <a:p>
            <a:pPr algn="ctr">
              <a:spcBef>
                <a:spcPct val="50000"/>
              </a:spcBef>
            </a:pPr>
            <a:r>
              <a:rPr lang="en-US" sz="1400" b="1">
                <a:latin typeface="Arial" pitchFamily="34" charset="0"/>
                <a:cs typeface="Arial" pitchFamily="34" charset="0"/>
              </a:rPr>
              <a:t>QUALI</a:t>
            </a:r>
            <a:endParaRPr lang="pt-BR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67974" name="Text Box 6"/>
          <p:cNvSpPr txBox="1">
            <a:spLocks noChangeArrowheads="1"/>
          </p:cNvSpPr>
          <p:nvPr/>
        </p:nvSpPr>
        <p:spPr bwMode="auto">
          <a:xfrm>
            <a:off x="2149475" y="1987550"/>
            <a:ext cx="1265238" cy="8747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 b="1">
                <a:latin typeface="Arial" pitchFamily="34" charset="0"/>
                <a:cs typeface="Arial" pitchFamily="34" charset="0"/>
              </a:rPr>
              <a:t>Análise de dados </a:t>
            </a:r>
          </a:p>
          <a:p>
            <a:pPr algn="ctr">
              <a:spcBef>
                <a:spcPct val="50000"/>
              </a:spcBef>
            </a:pPr>
            <a:r>
              <a:rPr lang="en-US" sz="1400" b="1">
                <a:latin typeface="Arial" pitchFamily="34" charset="0"/>
                <a:cs typeface="Arial" pitchFamily="34" charset="0"/>
              </a:rPr>
              <a:t>QUALI</a:t>
            </a:r>
            <a:endParaRPr lang="pt-BR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67975" name="Text Box 7"/>
          <p:cNvSpPr txBox="1">
            <a:spLocks noChangeArrowheads="1"/>
          </p:cNvSpPr>
          <p:nvPr/>
        </p:nvSpPr>
        <p:spPr bwMode="auto">
          <a:xfrm>
            <a:off x="3906838" y="1987550"/>
            <a:ext cx="1265237" cy="8747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 b="1">
                <a:latin typeface="Arial" pitchFamily="34" charset="0"/>
                <a:cs typeface="Arial" pitchFamily="34" charset="0"/>
              </a:rPr>
              <a:t>Coleta de</a:t>
            </a:r>
            <a:r>
              <a:rPr lang="en-US" sz="1400" b="1">
                <a:latin typeface="Arial" pitchFamily="34" charset="0"/>
                <a:cs typeface="Arial" pitchFamily="34" charset="0"/>
              </a:rPr>
              <a:t> dados </a:t>
            </a:r>
          </a:p>
          <a:p>
            <a:pPr algn="ctr">
              <a:spcBef>
                <a:spcPct val="50000"/>
              </a:spcBef>
            </a:pPr>
            <a:r>
              <a:rPr lang="en-US" sz="1400" b="1">
                <a:latin typeface="Arial" pitchFamily="34" charset="0"/>
                <a:cs typeface="Arial" pitchFamily="34" charset="0"/>
              </a:rPr>
              <a:t>QUANTI</a:t>
            </a:r>
            <a:endParaRPr lang="pt-BR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67976" name="Text Box 8"/>
          <p:cNvSpPr txBox="1">
            <a:spLocks noChangeArrowheads="1"/>
          </p:cNvSpPr>
          <p:nvPr/>
        </p:nvSpPr>
        <p:spPr bwMode="auto">
          <a:xfrm>
            <a:off x="5594350" y="1987550"/>
            <a:ext cx="1266825" cy="8747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 b="1">
                <a:latin typeface="Arial" pitchFamily="34" charset="0"/>
                <a:cs typeface="Arial" pitchFamily="34" charset="0"/>
              </a:rPr>
              <a:t>Análise de</a:t>
            </a:r>
            <a:r>
              <a:rPr lang="en-US" sz="1400" b="1">
                <a:latin typeface="Arial" pitchFamily="34" charset="0"/>
                <a:cs typeface="Arial" pitchFamily="34" charset="0"/>
              </a:rPr>
              <a:t> dados </a:t>
            </a:r>
          </a:p>
          <a:p>
            <a:pPr algn="ctr">
              <a:spcBef>
                <a:spcPct val="50000"/>
              </a:spcBef>
            </a:pPr>
            <a:r>
              <a:rPr lang="en-US" sz="1400" b="1">
                <a:latin typeface="Arial" pitchFamily="34" charset="0"/>
                <a:cs typeface="Arial" pitchFamily="34" charset="0"/>
              </a:rPr>
              <a:t>QUANTI</a:t>
            </a:r>
            <a:endParaRPr lang="pt-BR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67977" name="Text Box 9"/>
          <p:cNvSpPr txBox="1">
            <a:spLocks noChangeArrowheads="1"/>
          </p:cNvSpPr>
          <p:nvPr/>
        </p:nvSpPr>
        <p:spPr bwMode="auto">
          <a:xfrm>
            <a:off x="7280275" y="2058988"/>
            <a:ext cx="1617663" cy="7683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 b="1">
                <a:latin typeface="Arial" pitchFamily="34" charset="0"/>
                <a:cs typeface="Arial" pitchFamily="34" charset="0"/>
              </a:rPr>
              <a:t>Interpretação de toda a análise de dados</a:t>
            </a:r>
          </a:p>
        </p:txBody>
      </p:sp>
      <p:sp>
        <p:nvSpPr>
          <p:cNvPr id="467978" name="Line 10"/>
          <p:cNvSpPr>
            <a:spLocks noChangeShapeType="1"/>
          </p:cNvSpPr>
          <p:nvPr/>
        </p:nvSpPr>
        <p:spPr bwMode="auto">
          <a:xfrm>
            <a:off x="3203575" y="1339850"/>
            <a:ext cx="98425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67979" name="Line 11"/>
          <p:cNvSpPr>
            <a:spLocks noChangeShapeType="1"/>
          </p:cNvSpPr>
          <p:nvPr/>
        </p:nvSpPr>
        <p:spPr bwMode="auto">
          <a:xfrm>
            <a:off x="1727200" y="2419350"/>
            <a:ext cx="422275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67980" name="Line 12"/>
          <p:cNvSpPr>
            <a:spLocks noChangeShapeType="1"/>
          </p:cNvSpPr>
          <p:nvPr/>
        </p:nvSpPr>
        <p:spPr bwMode="auto">
          <a:xfrm>
            <a:off x="3414713" y="2419350"/>
            <a:ext cx="422275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67981" name="Line 13"/>
          <p:cNvSpPr>
            <a:spLocks noChangeShapeType="1"/>
          </p:cNvSpPr>
          <p:nvPr/>
        </p:nvSpPr>
        <p:spPr bwMode="auto">
          <a:xfrm>
            <a:off x="5172075" y="2419350"/>
            <a:ext cx="422275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67982" name="Line 14"/>
          <p:cNvSpPr>
            <a:spLocks noChangeShapeType="1"/>
          </p:cNvSpPr>
          <p:nvPr/>
        </p:nvSpPr>
        <p:spPr bwMode="auto">
          <a:xfrm>
            <a:off x="6859588" y="2419350"/>
            <a:ext cx="420687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67983" name="Text Box 15"/>
          <p:cNvSpPr txBox="1">
            <a:spLocks noChangeArrowheads="1"/>
          </p:cNvSpPr>
          <p:nvPr/>
        </p:nvSpPr>
        <p:spPr bwMode="auto">
          <a:xfrm>
            <a:off x="215900" y="3211513"/>
            <a:ext cx="1511300" cy="22574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 b="1" u="sng">
                <a:latin typeface="Arial" pitchFamily="34" charset="0"/>
                <a:cs typeface="Arial" pitchFamily="34" charset="0"/>
              </a:rPr>
              <a:t>Entrevista</a:t>
            </a:r>
          </a:p>
          <a:p>
            <a:pPr algn="ctr">
              <a:spcBef>
                <a:spcPct val="50000"/>
              </a:spcBef>
            </a:pPr>
            <a:r>
              <a:rPr lang="pt-BR" sz="1400" b="1">
                <a:latin typeface="Arial" pitchFamily="34" charset="0"/>
                <a:cs typeface="Arial" pitchFamily="34" charset="0"/>
              </a:rPr>
              <a:t>-Semi-estruturada</a:t>
            </a:r>
          </a:p>
          <a:p>
            <a:pPr algn="ctr">
              <a:spcBef>
                <a:spcPct val="50000"/>
              </a:spcBef>
            </a:pPr>
            <a:r>
              <a:rPr lang="pt-BR" sz="1400" b="1">
                <a:latin typeface="Arial" pitchFamily="34" charset="0"/>
                <a:cs typeface="Arial" pitchFamily="34" charset="0"/>
              </a:rPr>
              <a:t>-Perguntas abertas</a:t>
            </a:r>
          </a:p>
          <a:p>
            <a:pPr algn="ctr">
              <a:spcBef>
                <a:spcPct val="50000"/>
              </a:spcBef>
            </a:pPr>
            <a:r>
              <a:rPr lang="pt-BR" sz="1400" b="1">
                <a:latin typeface="Arial" pitchFamily="34" charset="0"/>
                <a:cs typeface="Arial" pitchFamily="34" charset="0"/>
              </a:rPr>
              <a:t>-Individual</a:t>
            </a:r>
          </a:p>
          <a:p>
            <a:pPr algn="ctr">
              <a:spcBef>
                <a:spcPct val="50000"/>
              </a:spcBef>
            </a:pPr>
            <a:r>
              <a:rPr lang="pt-BR" sz="1400" b="1">
                <a:latin typeface="Arial" pitchFamily="34" charset="0"/>
                <a:cs typeface="Arial" pitchFamily="34" charset="0"/>
              </a:rPr>
              <a:t>-Em profundidade</a:t>
            </a:r>
          </a:p>
        </p:txBody>
      </p:sp>
      <p:sp>
        <p:nvSpPr>
          <p:cNvPr id="467984" name="Text Box 16"/>
          <p:cNvSpPr txBox="1">
            <a:spLocks noChangeArrowheads="1"/>
          </p:cNvSpPr>
          <p:nvPr/>
        </p:nvSpPr>
        <p:spPr bwMode="auto">
          <a:xfrm>
            <a:off x="2008188" y="3211513"/>
            <a:ext cx="1511300" cy="25765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 b="1" u="sng">
                <a:latin typeface="Arial" pitchFamily="34" charset="0"/>
                <a:cs typeface="Arial" pitchFamily="34" charset="0"/>
              </a:rPr>
              <a:t>Análise de conteúdo</a:t>
            </a:r>
          </a:p>
          <a:p>
            <a:pPr algn="ctr">
              <a:spcBef>
                <a:spcPct val="50000"/>
              </a:spcBef>
            </a:pPr>
            <a:r>
              <a:rPr lang="pt-BR" sz="1400" b="1">
                <a:latin typeface="Arial" pitchFamily="34" charset="0"/>
                <a:cs typeface="Arial" pitchFamily="34" charset="0"/>
              </a:rPr>
              <a:t>-Exame detalhado</a:t>
            </a:r>
          </a:p>
          <a:p>
            <a:pPr algn="ctr">
              <a:spcBef>
                <a:spcPct val="50000"/>
              </a:spcBef>
            </a:pPr>
            <a:r>
              <a:rPr lang="pt-BR" sz="1400" b="1">
                <a:latin typeface="Arial" pitchFamily="34" charset="0"/>
                <a:cs typeface="Arial" pitchFamily="34" charset="0"/>
              </a:rPr>
              <a:t>-Identificação relações</a:t>
            </a:r>
          </a:p>
          <a:p>
            <a:pPr algn="ctr">
              <a:spcBef>
                <a:spcPct val="50000"/>
              </a:spcBef>
            </a:pPr>
            <a:r>
              <a:rPr lang="pt-BR" sz="1400" b="1" u="sng">
                <a:latin typeface="Arial" pitchFamily="34" charset="0"/>
                <a:cs typeface="Arial" pitchFamily="34" charset="0"/>
              </a:rPr>
              <a:t>Construção  Mapa Hierárquico de Valor</a:t>
            </a:r>
          </a:p>
        </p:txBody>
      </p:sp>
      <p:sp>
        <p:nvSpPr>
          <p:cNvPr id="467985" name="Text Box 17"/>
          <p:cNvSpPr txBox="1">
            <a:spLocks noChangeArrowheads="1"/>
          </p:cNvSpPr>
          <p:nvPr/>
        </p:nvSpPr>
        <p:spPr bwMode="auto">
          <a:xfrm>
            <a:off x="3836988" y="3211513"/>
            <a:ext cx="1511300" cy="22574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 b="1" u="sng">
                <a:latin typeface="Arial" pitchFamily="34" charset="0"/>
                <a:cs typeface="Arial" pitchFamily="34" charset="0"/>
              </a:rPr>
              <a:t>Entrevista</a:t>
            </a:r>
          </a:p>
          <a:p>
            <a:pPr algn="ctr">
              <a:spcBef>
                <a:spcPct val="50000"/>
              </a:spcBef>
            </a:pPr>
            <a:r>
              <a:rPr lang="pt-BR" sz="1400" b="1">
                <a:latin typeface="Arial" pitchFamily="34" charset="0"/>
                <a:cs typeface="Arial" pitchFamily="34" charset="0"/>
              </a:rPr>
              <a:t>-Semi-estruturada</a:t>
            </a:r>
          </a:p>
          <a:p>
            <a:pPr algn="ctr">
              <a:spcBef>
                <a:spcPct val="50000"/>
              </a:spcBef>
            </a:pPr>
            <a:r>
              <a:rPr lang="pt-BR" sz="1400" b="1">
                <a:latin typeface="Arial" pitchFamily="34" charset="0"/>
                <a:cs typeface="Arial" pitchFamily="34" charset="0"/>
              </a:rPr>
              <a:t>-Perguntas fechadas</a:t>
            </a:r>
          </a:p>
          <a:p>
            <a:pPr algn="ctr">
              <a:spcBef>
                <a:spcPct val="50000"/>
              </a:spcBef>
            </a:pPr>
            <a:r>
              <a:rPr lang="pt-BR" sz="1400" b="1">
                <a:latin typeface="Arial" pitchFamily="34" charset="0"/>
                <a:cs typeface="Arial" pitchFamily="34" charset="0"/>
              </a:rPr>
              <a:t>-Individual</a:t>
            </a:r>
          </a:p>
          <a:p>
            <a:pPr algn="ctr">
              <a:spcBef>
                <a:spcPct val="50000"/>
              </a:spcBef>
            </a:pPr>
            <a:r>
              <a:rPr lang="pt-BR" sz="1400" b="1">
                <a:latin typeface="Arial" pitchFamily="34" charset="0"/>
                <a:cs typeface="Arial" pitchFamily="34" charset="0"/>
              </a:rPr>
              <a:t>-Utilização de escalas</a:t>
            </a:r>
          </a:p>
        </p:txBody>
      </p:sp>
      <p:sp>
        <p:nvSpPr>
          <p:cNvPr id="467986" name="Text Box 18"/>
          <p:cNvSpPr txBox="1">
            <a:spLocks noChangeArrowheads="1"/>
          </p:cNvSpPr>
          <p:nvPr/>
        </p:nvSpPr>
        <p:spPr bwMode="auto">
          <a:xfrm>
            <a:off x="5594350" y="3211513"/>
            <a:ext cx="1616075" cy="27892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 b="1" u="sng">
                <a:latin typeface="Arial" pitchFamily="34" charset="0"/>
                <a:cs typeface="Arial" pitchFamily="34" charset="0"/>
              </a:rPr>
              <a:t>Formação matrizes</a:t>
            </a:r>
          </a:p>
          <a:p>
            <a:pPr algn="ctr">
              <a:spcBef>
                <a:spcPct val="50000"/>
              </a:spcBef>
            </a:pPr>
            <a:r>
              <a:rPr lang="pt-BR" sz="1400" b="1">
                <a:latin typeface="Arial" pitchFamily="34" charset="0"/>
                <a:cs typeface="Arial" pitchFamily="34" charset="0"/>
              </a:rPr>
              <a:t>-Comparação “atributos- conseqüências”</a:t>
            </a:r>
          </a:p>
          <a:p>
            <a:pPr algn="ctr">
              <a:spcBef>
                <a:spcPct val="50000"/>
              </a:spcBef>
            </a:pPr>
            <a:r>
              <a:rPr lang="pt-BR" sz="1400" b="1">
                <a:latin typeface="Arial" pitchFamily="34" charset="0"/>
                <a:cs typeface="Arial" pitchFamily="34" charset="0"/>
              </a:rPr>
              <a:t>-Comparação “conseqüências-valores”</a:t>
            </a:r>
          </a:p>
          <a:p>
            <a:pPr algn="ctr">
              <a:spcBef>
                <a:spcPct val="50000"/>
              </a:spcBef>
            </a:pPr>
            <a:r>
              <a:rPr lang="pt-BR" sz="1400" b="1">
                <a:latin typeface="Arial" pitchFamily="34" charset="0"/>
                <a:cs typeface="Arial" pitchFamily="34" charset="0"/>
              </a:rPr>
              <a:t>-Cálculo prioridades</a:t>
            </a:r>
            <a:r>
              <a:rPr lang="en-US" sz="1400" b="1">
                <a:latin typeface="Arial" pitchFamily="34" charset="0"/>
                <a:cs typeface="Arial" pitchFamily="34" charset="0"/>
              </a:rPr>
              <a:t> AHP/ANP</a:t>
            </a:r>
            <a:endParaRPr lang="pt-BR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67987" name="Text Box 19"/>
          <p:cNvSpPr txBox="1">
            <a:spLocks noChangeArrowheads="1"/>
          </p:cNvSpPr>
          <p:nvPr/>
        </p:nvSpPr>
        <p:spPr bwMode="auto">
          <a:xfrm>
            <a:off x="7877175" y="4291013"/>
            <a:ext cx="1266825" cy="5270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300" b="1">
                <a:latin typeface="Arial" pitchFamily="34" charset="0"/>
                <a:cs typeface="Arial" pitchFamily="34" charset="0"/>
              </a:rPr>
              <a:t>RESULTADO FINAL</a:t>
            </a:r>
          </a:p>
        </p:txBody>
      </p:sp>
      <p:sp>
        <p:nvSpPr>
          <p:cNvPr id="467988" name="Line 20"/>
          <p:cNvSpPr>
            <a:spLocks noChangeShapeType="1"/>
          </p:cNvSpPr>
          <p:nvPr/>
        </p:nvSpPr>
        <p:spPr bwMode="auto">
          <a:xfrm>
            <a:off x="1727200" y="4364038"/>
            <a:ext cx="280988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67989" name="Line 21"/>
          <p:cNvSpPr>
            <a:spLocks noChangeShapeType="1"/>
          </p:cNvSpPr>
          <p:nvPr/>
        </p:nvSpPr>
        <p:spPr bwMode="auto">
          <a:xfrm>
            <a:off x="3554413" y="4435475"/>
            <a:ext cx="282575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67990" name="Line 22"/>
          <p:cNvSpPr>
            <a:spLocks noChangeShapeType="1"/>
          </p:cNvSpPr>
          <p:nvPr/>
        </p:nvSpPr>
        <p:spPr bwMode="auto">
          <a:xfrm>
            <a:off x="5383213" y="4435475"/>
            <a:ext cx="211137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67991" name="AutoShape 23"/>
          <p:cNvSpPr>
            <a:spLocks noChangeArrowheads="1"/>
          </p:cNvSpPr>
          <p:nvPr/>
        </p:nvSpPr>
        <p:spPr bwMode="auto">
          <a:xfrm>
            <a:off x="7210425" y="4508500"/>
            <a:ext cx="633413" cy="215900"/>
          </a:xfrm>
          <a:prstGeom prst="rightArrow">
            <a:avLst>
              <a:gd name="adj1" fmla="val 50000"/>
              <a:gd name="adj2" fmla="val 73346"/>
            </a:avLst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67992" name="AutoShape 24"/>
          <p:cNvSpPr>
            <a:spLocks noChangeArrowheads="1"/>
          </p:cNvSpPr>
          <p:nvPr/>
        </p:nvSpPr>
        <p:spPr bwMode="auto">
          <a:xfrm>
            <a:off x="1868488" y="1482725"/>
            <a:ext cx="211137" cy="504825"/>
          </a:xfrm>
          <a:prstGeom prst="downArrow">
            <a:avLst>
              <a:gd name="adj1" fmla="val 50000"/>
              <a:gd name="adj2" fmla="val 59775"/>
            </a:avLst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67993" name="AutoShape 25"/>
          <p:cNvSpPr>
            <a:spLocks noChangeArrowheads="1"/>
          </p:cNvSpPr>
          <p:nvPr/>
        </p:nvSpPr>
        <p:spPr bwMode="auto">
          <a:xfrm>
            <a:off x="5241925" y="1482725"/>
            <a:ext cx="211138" cy="504825"/>
          </a:xfrm>
          <a:prstGeom prst="downArrow">
            <a:avLst>
              <a:gd name="adj1" fmla="val 50000"/>
              <a:gd name="adj2" fmla="val 59774"/>
            </a:avLst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67994" name="Text Box 26"/>
          <p:cNvSpPr txBox="1">
            <a:spLocks noChangeArrowheads="1"/>
          </p:cNvSpPr>
          <p:nvPr/>
        </p:nvSpPr>
        <p:spPr bwMode="auto">
          <a:xfrm>
            <a:off x="2895600" y="152400"/>
            <a:ext cx="4289425" cy="4572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22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MÉTODO DE PESQUISA</a:t>
            </a:r>
          </a:p>
        </p:txBody>
      </p:sp>
      <p:sp>
        <p:nvSpPr>
          <p:cNvPr id="467995" name="Text Box 27"/>
          <p:cNvSpPr txBox="1">
            <a:spLocks noChangeArrowheads="1"/>
          </p:cNvSpPr>
          <p:nvPr/>
        </p:nvSpPr>
        <p:spPr bwMode="auto">
          <a:xfrm>
            <a:off x="5867400" y="6165850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>
                <a:latin typeface="Arial" pitchFamily="34" charset="0"/>
                <a:cs typeface="Arial" pitchFamily="34" charset="0"/>
              </a:rPr>
              <a:t>(Creswell, 2007)</a:t>
            </a:r>
            <a:endParaRPr lang="pt-BR" sz="1800" i="1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5" name="Text Box 1027"/>
          <p:cNvSpPr txBox="1">
            <a:spLocks noChangeArrowheads="1"/>
          </p:cNvSpPr>
          <p:nvPr/>
        </p:nvSpPr>
        <p:spPr bwMode="auto">
          <a:xfrm>
            <a:off x="1331913" y="2133600"/>
            <a:ext cx="70564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68996" name="Text Box 1028"/>
          <p:cNvSpPr txBox="1">
            <a:spLocks noChangeArrowheads="1"/>
          </p:cNvSpPr>
          <p:nvPr/>
        </p:nvSpPr>
        <p:spPr bwMode="auto">
          <a:xfrm>
            <a:off x="611188" y="2060575"/>
            <a:ext cx="8305800" cy="822325"/>
          </a:xfrm>
          <a:prstGeom prst="rect">
            <a:avLst/>
          </a:prstGeom>
          <a:solidFill>
            <a:srgbClr val="CCCCFF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42900" indent="-342900" algn="ctr" defTabSz="449263" eaLnBrk="0" hangingPunct="0"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INDICADORES DE DESEMPENHO INFLUENCIADOS PELA LOGÍSTICA REVERSA</a:t>
            </a:r>
            <a:endParaRPr lang="pt-BR" b="1">
              <a:solidFill>
                <a:srgbClr val="000000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8997" name="Text Box 1029"/>
          <p:cNvSpPr txBox="1">
            <a:spLocks noChangeArrowheads="1"/>
          </p:cNvSpPr>
          <p:nvPr/>
        </p:nvSpPr>
        <p:spPr bwMode="auto">
          <a:xfrm>
            <a:off x="539750" y="3357563"/>
            <a:ext cx="8207375" cy="822325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Arial" pitchFamily="34" charset="0"/>
                <a:cs typeface="Arial" pitchFamily="34" charset="0"/>
              </a:rPr>
              <a:t>2. INFLUÊNCIA DA LR SOBRE O DESEMPENHO EMPRESARIAL EM EMPRESAS BRASILEIRAS</a:t>
            </a:r>
            <a:endParaRPr lang="pt-BR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68998" name="Text Box 1030"/>
          <p:cNvSpPr txBox="1">
            <a:spLocks noChangeArrowheads="1"/>
          </p:cNvSpPr>
          <p:nvPr/>
        </p:nvSpPr>
        <p:spPr bwMode="auto">
          <a:xfrm>
            <a:off x="755650" y="4941888"/>
            <a:ext cx="7848600" cy="45720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Arial" pitchFamily="34" charset="0"/>
                <a:cs typeface="Arial" pitchFamily="34" charset="0"/>
              </a:rPr>
              <a:t>3. INDICADORES DE DESEMPENHO DA LR</a:t>
            </a:r>
            <a:endParaRPr lang="pt-BR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68999" name="Text Box 1031"/>
          <p:cNvSpPr txBox="1">
            <a:spLocks noChangeArrowheads="1"/>
          </p:cNvSpPr>
          <p:nvPr/>
        </p:nvSpPr>
        <p:spPr bwMode="auto">
          <a:xfrm>
            <a:off x="900113" y="620713"/>
            <a:ext cx="7164387" cy="579437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22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ANÁLISE DOS RESULTADOS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9" name="Text Box 3"/>
          <p:cNvSpPr txBox="1">
            <a:spLocks noChangeArrowheads="1"/>
          </p:cNvSpPr>
          <p:nvPr/>
        </p:nvSpPr>
        <p:spPr bwMode="auto">
          <a:xfrm>
            <a:off x="611188" y="1125538"/>
            <a:ext cx="8305800" cy="822325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1. INDICADORES DE DESEMPENHO INFLUENCIADOS PELA LOGÍSTICA REVERSA</a:t>
            </a:r>
            <a:endParaRPr lang="pt-BR" b="1">
              <a:solidFill>
                <a:srgbClr val="000000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470040" name="Group 24"/>
          <p:cNvGraphicFramePr>
            <a:graphicFrameLocks noGrp="1"/>
          </p:cNvGraphicFramePr>
          <p:nvPr/>
        </p:nvGraphicFramePr>
        <p:xfrm>
          <a:off x="971550" y="2286000"/>
          <a:ext cx="7200900" cy="4057650"/>
        </p:xfrm>
        <a:graphic>
          <a:graphicData uri="http://schemas.openxmlformats.org/drawingml/2006/table">
            <a:tbl>
              <a:tblPr/>
              <a:tblGrid>
                <a:gridCol w="2301875"/>
                <a:gridCol w="4899025"/>
              </a:tblGrid>
              <a:tr h="43973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20838" algn="r"/>
                        </a:tabLst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Perspectivas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Indicadores de desempenho empresarial</a:t>
                      </a:r>
                      <a:endParaRPr kumimoji="0" lang="pt-BR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Financeira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00338" algn="ctr"/>
                          <a:tab pos="5400675" algn="r"/>
                        </a:tabLst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Indicadores econômico-financeiros </a:t>
                      </a:r>
                    </a:p>
                    <a:p>
                      <a:pPr marL="0" marR="0" lvl="0" indent="0" algn="just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00338" algn="ctr"/>
                          <a:tab pos="5400675" algn="r"/>
                        </a:tabLst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Valor ao acionista</a:t>
                      </a:r>
                    </a:p>
                    <a:p>
                      <a:pPr marL="0" marR="0" lvl="0" indent="0" algn="just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00338" algn="ctr"/>
                          <a:tab pos="5400675" algn="r"/>
                        </a:tabLst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Acesso ao capital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Clientes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Retenção dos clientes</a:t>
                      </a:r>
                    </a:p>
                    <a:p>
                      <a:pPr marL="0" marR="0" lvl="0" indent="0" algn="just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Valor de marca e reputação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Processos internos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Eficiência operacional</a:t>
                      </a:r>
                    </a:p>
                    <a:p>
                      <a:pPr marL="0" marR="0" lvl="0" indent="0" algn="just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Inovação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651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Aprendizado e crescimento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Crescimento profissional</a:t>
                      </a: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Produtividade dos recursos humanos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43" name="Group 47"/>
          <p:cNvGrpSpPr>
            <a:grpSpLocks/>
          </p:cNvGrpSpPr>
          <p:nvPr/>
        </p:nvGrpSpPr>
        <p:grpSpPr bwMode="auto">
          <a:xfrm>
            <a:off x="0" y="1700213"/>
            <a:ext cx="8748713" cy="3189287"/>
            <a:chOff x="0" y="436"/>
            <a:chExt cx="5624" cy="2009"/>
          </a:xfrm>
        </p:grpSpPr>
        <p:sp>
          <p:nvSpPr>
            <p:cNvPr id="471044" name="Text Box 4"/>
            <p:cNvSpPr txBox="1">
              <a:spLocks noChangeArrowheads="1"/>
            </p:cNvSpPr>
            <p:nvPr/>
          </p:nvSpPr>
          <p:spPr bwMode="auto">
            <a:xfrm>
              <a:off x="1701" y="436"/>
              <a:ext cx="1995" cy="21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Arial" pitchFamily="34" charset="0"/>
                  <a:cs typeface="Arial" pitchFamily="34" charset="0"/>
                </a:rPr>
                <a:t>DESEMPENHO EMPRESARIAL</a:t>
              </a:r>
              <a:endParaRPr lang="pt-BR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045" name="Text Box 5"/>
            <p:cNvSpPr txBox="1">
              <a:spLocks noChangeArrowheads="1"/>
            </p:cNvSpPr>
            <p:nvPr/>
          </p:nvSpPr>
          <p:spPr bwMode="auto">
            <a:xfrm>
              <a:off x="0" y="1026"/>
              <a:ext cx="1292" cy="421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Arial" pitchFamily="34" charset="0"/>
                  <a:cs typeface="Arial" pitchFamily="34" charset="0"/>
                </a:rPr>
                <a:t>INDICADORES DA PERSPECTIVA FINANCEIRA (F)</a:t>
              </a:r>
              <a:endParaRPr lang="pt-BR" sz="12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046" name="Text Box 9"/>
            <p:cNvSpPr txBox="1">
              <a:spLocks noChangeArrowheads="1"/>
            </p:cNvSpPr>
            <p:nvPr/>
          </p:nvSpPr>
          <p:spPr bwMode="auto">
            <a:xfrm>
              <a:off x="1474" y="1026"/>
              <a:ext cx="1270" cy="421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Arial" pitchFamily="34" charset="0"/>
                  <a:cs typeface="Arial" pitchFamily="34" charset="0"/>
                </a:rPr>
                <a:t>INDICADORES DA PERSPECTIVA DOS CLIENTES (C)</a:t>
              </a:r>
              <a:endParaRPr lang="pt-BR" sz="12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047" name="Text Box 10"/>
            <p:cNvSpPr txBox="1">
              <a:spLocks noChangeArrowheads="1"/>
            </p:cNvSpPr>
            <p:nvPr/>
          </p:nvSpPr>
          <p:spPr bwMode="auto">
            <a:xfrm>
              <a:off x="2880" y="935"/>
              <a:ext cx="1270" cy="53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Arial" pitchFamily="34" charset="0"/>
                  <a:cs typeface="Arial" pitchFamily="34" charset="0"/>
                </a:rPr>
                <a:t>INDICADORES DA PERSPECTIVA DOS PROCESSOS INTERNOS (P)</a:t>
              </a:r>
              <a:endParaRPr lang="pt-BR" sz="12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048" name="Text Box 11"/>
            <p:cNvSpPr txBox="1">
              <a:spLocks noChangeArrowheads="1"/>
            </p:cNvSpPr>
            <p:nvPr/>
          </p:nvSpPr>
          <p:spPr bwMode="auto">
            <a:xfrm>
              <a:off x="4286" y="935"/>
              <a:ext cx="1270" cy="53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Arial" pitchFamily="34" charset="0"/>
                  <a:cs typeface="Arial" pitchFamily="34" charset="0"/>
                </a:rPr>
                <a:t>INDICADORES DA PERSPECTIVA DO APRENDIZADO E CRESCIMENTO (A)</a:t>
              </a:r>
              <a:endParaRPr lang="pt-BR" sz="12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049" name="Text Box 12"/>
            <p:cNvSpPr txBox="1">
              <a:spLocks noChangeArrowheads="1"/>
            </p:cNvSpPr>
            <p:nvPr/>
          </p:nvSpPr>
          <p:spPr bwMode="auto">
            <a:xfrm>
              <a:off x="0" y="2024"/>
              <a:ext cx="1066" cy="30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Arial" pitchFamily="34" charset="0"/>
                  <a:cs typeface="Arial" pitchFamily="34" charset="0"/>
                </a:rPr>
                <a:t>PROGRAMAS ECONÔMICOS (PE) </a:t>
              </a:r>
              <a:endParaRPr lang="pt-BR" sz="12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050" name="Text Box 16"/>
            <p:cNvSpPr txBox="1">
              <a:spLocks noChangeArrowheads="1"/>
            </p:cNvSpPr>
            <p:nvPr/>
          </p:nvSpPr>
          <p:spPr bwMode="auto">
            <a:xfrm>
              <a:off x="1156" y="2024"/>
              <a:ext cx="1066" cy="30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Arial" pitchFamily="34" charset="0"/>
                  <a:cs typeface="Arial" pitchFamily="34" charset="0"/>
                </a:rPr>
                <a:t>PROGRAMAS IMAGEM (PI) </a:t>
              </a:r>
              <a:endParaRPr lang="pt-BR" sz="12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051" name="Text Box 17"/>
            <p:cNvSpPr txBox="1">
              <a:spLocks noChangeArrowheads="1"/>
            </p:cNvSpPr>
            <p:nvPr/>
          </p:nvSpPr>
          <p:spPr bwMode="auto">
            <a:xfrm>
              <a:off x="2290" y="2024"/>
              <a:ext cx="1066" cy="30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Arial" pitchFamily="34" charset="0"/>
                  <a:cs typeface="Arial" pitchFamily="34" charset="0"/>
                </a:rPr>
                <a:t>PROGRAMAS CIDADANIA (PC) </a:t>
              </a:r>
              <a:endParaRPr lang="pt-BR" sz="12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052" name="Text Box 18"/>
            <p:cNvSpPr txBox="1">
              <a:spLocks noChangeArrowheads="1"/>
            </p:cNvSpPr>
            <p:nvPr/>
          </p:nvSpPr>
          <p:spPr bwMode="auto">
            <a:xfrm>
              <a:off x="3424" y="2024"/>
              <a:ext cx="1066" cy="30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Arial" pitchFamily="34" charset="0"/>
                  <a:cs typeface="Arial" pitchFamily="34" charset="0"/>
                </a:rPr>
                <a:t>PROGRAMAS LEGAIS (PL) </a:t>
              </a:r>
              <a:endParaRPr lang="pt-BR" sz="12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053" name="Text Box 19"/>
            <p:cNvSpPr txBox="1">
              <a:spLocks noChangeArrowheads="1"/>
            </p:cNvSpPr>
            <p:nvPr/>
          </p:nvSpPr>
          <p:spPr bwMode="auto">
            <a:xfrm>
              <a:off x="4558" y="2024"/>
              <a:ext cx="1066" cy="421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Arial" pitchFamily="34" charset="0"/>
                  <a:cs typeface="Arial" pitchFamily="34" charset="0"/>
                </a:rPr>
                <a:t>PROGRAMAS   SERVIÇO AO CLIENTE (PS) </a:t>
              </a:r>
              <a:endParaRPr lang="pt-BR" sz="12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054" name="Line 20"/>
            <p:cNvSpPr>
              <a:spLocks noChangeShapeType="1"/>
            </p:cNvSpPr>
            <p:nvPr/>
          </p:nvSpPr>
          <p:spPr bwMode="auto">
            <a:xfrm>
              <a:off x="431" y="1434"/>
              <a:ext cx="0" cy="5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1055" name="Line 21"/>
            <p:cNvSpPr>
              <a:spLocks noChangeShapeType="1"/>
            </p:cNvSpPr>
            <p:nvPr/>
          </p:nvSpPr>
          <p:spPr bwMode="auto">
            <a:xfrm>
              <a:off x="431" y="1434"/>
              <a:ext cx="907" cy="5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1056" name="Line 22"/>
            <p:cNvSpPr>
              <a:spLocks noChangeShapeType="1"/>
            </p:cNvSpPr>
            <p:nvPr/>
          </p:nvSpPr>
          <p:spPr bwMode="auto">
            <a:xfrm>
              <a:off x="431" y="1434"/>
              <a:ext cx="2131" cy="5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1057" name="Line 23"/>
            <p:cNvSpPr>
              <a:spLocks noChangeShapeType="1"/>
            </p:cNvSpPr>
            <p:nvPr/>
          </p:nvSpPr>
          <p:spPr bwMode="auto">
            <a:xfrm>
              <a:off x="1927" y="1434"/>
              <a:ext cx="0" cy="5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1058" name="Line 24"/>
            <p:cNvSpPr>
              <a:spLocks noChangeShapeType="1"/>
            </p:cNvSpPr>
            <p:nvPr/>
          </p:nvSpPr>
          <p:spPr bwMode="auto">
            <a:xfrm>
              <a:off x="1927" y="1434"/>
              <a:ext cx="681" cy="5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1059" name="Line 25"/>
            <p:cNvSpPr>
              <a:spLocks noChangeShapeType="1"/>
            </p:cNvSpPr>
            <p:nvPr/>
          </p:nvSpPr>
          <p:spPr bwMode="auto">
            <a:xfrm flipH="1">
              <a:off x="431" y="1434"/>
              <a:ext cx="1496" cy="5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1060" name="Line 26"/>
            <p:cNvSpPr>
              <a:spLocks noChangeShapeType="1"/>
            </p:cNvSpPr>
            <p:nvPr/>
          </p:nvSpPr>
          <p:spPr bwMode="auto">
            <a:xfrm>
              <a:off x="1927" y="1434"/>
              <a:ext cx="2813" cy="5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1061" name="Line 27"/>
            <p:cNvSpPr>
              <a:spLocks noChangeShapeType="1"/>
            </p:cNvSpPr>
            <p:nvPr/>
          </p:nvSpPr>
          <p:spPr bwMode="auto">
            <a:xfrm>
              <a:off x="3833" y="1480"/>
              <a:ext cx="0" cy="5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1062" name="Line 28"/>
            <p:cNvSpPr>
              <a:spLocks noChangeShapeType="1"/>
            </p:cNvSpPr>
            <p:nvPr/>
          </p:nvSpPr>
          <p:spPr bwMode="auto">
            <a:xfrm flipH="1">
              <a:off x="2018" y="1480"/>
              <a:ext cx="1815" cy="5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1063" name="Line 29"/>
            <p:cNvSpPr>
              <a:spLocks noChangeShapeType="1"/>
            </p:cNvSpPr>
            <p:nvPr/>
          </p:nvSpPr>
          <p:spPr bwMode="auto">
            <a:xfrm flipH="1">
              <a:off x="612" y="1480"/>
              <a:ext cx="3221" cy="5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1064" name="Line 30"/>
            <p:cNvSpPr>
              <a:spLocks noChangeShapeType="1"/>
            </p:cNvSpPr>
            <p:nvPr/>
          </p:nvSpPr>
          <p:spPr bwMode="auto">
            <a:xfrm flipH="1">
              <a:off x="3198" y="1480"/>
              <a:ext cx="1814" cy="5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1065" name="Line 31"/>
            <p:cNvSpPr>
              <a:spLocks noChangeShapeType="1"/>
            </p:cNvSpPr>
            <p:nvPr/>
          </p:nvSpPr>
          <p:spPr bwMode="auto">
            <a:xfrm flipH="1">
              <a:off x="1701" y="1480"/>
              <a:ext cx="3311" cy="5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1066" name="Line 32"/>
            <p:cNvSpPr>
              <a:spLocks noChangeShapeType="1"/>
            </p:cNvSpPr>
            <p:nvPr/>
          </p:nvSpPr>
          <p:spPr bwMode="auto">
            <a:xfrm flipH="1">
              <a:off x="839" y="1480"/>
              <a:ext cx="4173" cy="4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1067" name="Line 42"/>
            <p:cNvSpPr>
              <a:spLocks noChangeShapeType="1"/>
            </p:cNvSpPr>
            <p:nvPr/>
          </p:nvSpPr>
          <p:spPr bwMode="auto">
            <a:xfrm flipH="1">
              <a:off x="1066" y="663"/>
              <a:ext cx="1633" cy="3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1068" name="Line 43"/>
            <p:cNvSpPr>
              <a:spLocks noChangeShapeType="1"/>
            </p:cNvSpPr>
            <p:nvPr/>
          </p:nvSpPr>
          <p:spPr bwMode="auto">
            <a:xfrm flipH="1">
              <a:off x="2290" y="663"/>
              <a:ext cx="409" cy="3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1069" name="Line 45"/>
            <p:cNvSpPr>
              <a:spLocks noChangeShapeType="1"/>
            </p:cNvSpPr>
            <p:nvPr/>
          </p:nvSpPr>
          <p:spPr bwMode="auto">
            <a:xfrm>
              <a:off x="2699" y="663"/>
              <a:ext cx="453" cy="2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1070" name="Line 46"/>
            <p:cNvSpPr>
              <a:spLocks noChangeShapeType="1"/>
            </p:cNvSpPr>
            <p:nvPr/>
          </p:nvSpPr>
          <p:spPr bwMode="auto">
            <a:xfrm>
              <a:off x="2699" y="663"/>
              <a:ext cx="1950" cy="2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71071" name="Text Box 31"/>
          <p:cNvSpPr txBox="1">
            <a:spLocks noChangeArrowheads="1"/>
          </p:cNvSpPr>
          <p:nvPr/>
        </p:nvSpPr>
        <p:spPr bwMode="auto">
          <a:xfrm>
            <a:off x="539750" y="692150"/>
            <a:ext cx="8207375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Arial" pitchFamily="34" charset="0"/>
              </a:rPr>
              <a:t>2. INFLUÊNCIA DA LR SOBRE O DESEMPENHO EMPRESARIAL EM EMPRESAS BRASILEIRAS (AMOSTRA GERAL)</a:t>
            </a:r>
            <a:endParaRPr lang="pt-BR" sz="2000" b="1">
              <a:latin typeface="Arial" pitchFamily="34" charset="0"/>
            </a:endParaRPr>
          </a:p>
        </p:txBody>
      </p:sp>
      <p:sp>
        <p:nvSpPr>
          <p:cNvPr id="471072" name="AutoShape 32"/>
          <p:cNvSpPr>
            <a:spLocks noChangeArrowheads="1"/>
          </p:cNvSpPr>
          <p:nvPr/>
        </p:nvSpPr>
        <p:spPr bwMode="auto">
          <a:xfrm>
            <a:off x="8820150" y="4221163"/>
            <a:ext cx="323850" cy="863600"/>
          </a:xfrm>
          <a:prstGeom prst="curvedLeftArrow">
            <a:avLst>
              <a:gd name="adj1" fmla="val 53333"/>
              <a:gd name="adj2" fmla="val 106667"/>
              <a:gd name="adj3" fmla="val 33333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5" name="Text Box 3"/>
          <p:cNvSpPr txBox="1">
            <a:spLocks noChangeArrowheads="1"/>
          </p:cNvSpPr>
          <p:nvPr/>
        </p:nvSpPr>
        <p:spPr bwMode="auto">
          <a:xfrm>
            <a:off x="468313" y="404813"/>
            <a:ext cx="8207375" cy="1158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Arial" pitchFamily="34" charset="0"/>
              </a:rPr>
              <a:t>2. INFLUÊNCIA DA LR SOBRE O DESEMPENHO EMPRESARIAL EM EMPRESAS BRASILEIRAS (IND. AUTOMOTIVA)</a:t>
            </a:r>
          </a:p>
          <a:p>
            <a:pPr algn="ctr">
              <a:spcBef>
                <a:spcPct val="50000"/>
              </a:spcBef>
            </a:pPr>
            <a:endParaRPr lang="pt-BR" sz="2000" b="1">
              <a:latin typeface="Arial" pitchFamily="34" charset="0"/>
            </a:endParaRPr>
          </a:p>
        </p:txBody>
      </p:sp>
      <p:sp>
        <p:nvSpPr>
          <p:cNvPr id="474116" name="Text Box 3"/>
          <p:cNvSpPr txBox="1">
            <a:spLocks noChangeArrowheads="1"/>
          </p:cNvSpPr>
          <p:nvPr/>
        </p:nvSpPr>
        <p:spPr bwMode="auto">
          <a:xfrm>
            <a:off x="2771775" y="1096963"/>
            <a:ext cx="3167063" cy="546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Arial" pitchFamily="34" charset="0"/>
                <a:cs typeface="Arial" pitchFamily="34" charset="0"/>
              </a:rPr>
              <a:t>DESEMPENHO EMPRESARIAL INDÚSTRIA AUTOMOBILÍSTICA</a:t>
            </a:r>
            <a:endParaRPr lang="pt-BR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74117" name="Text Box 4"/>
          <p:cNvSpPr txBox="1">
            <a:spLocks noChangeArrowheads="1"/>
          </p:cNvSpPr>
          <p:nvPr/>
        </p:nvSpPr>
        <p:spPr bwMode="auto">
          <a:xfrm>
            <a:off x="0" y="2320925"/>
            <a:ext cx="2051050" cy="6683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Arial" pitchFamily="34" charset="0"/>
                <a:cs typeface="Arial" pitchFamily="34" charset="0"/>
              </a:rPr>
              <a:t>INDICADORES DA PERSPECTIVA FINANCEIRA (F)</a:t>
            </a:r>
            <a:endParaRPr lang="pt-BR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74118" name="Text Box 5"/>
          <p:cNvSpPr txBox="1">
            <a:spLocks noChangeArrowheads="1"/>
          </p:cNvSpPr>
          <p:nvPr/>
        </p:nvSpPr>
        <p:spPr bwMode="auto">
          <a:xfrm>
            <a:off x="2339975" y="2320925"/>
            <a:ext cx="2016125" cy="6683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Arial" pitchFamily="34" charset="0"/>
                <a:cs typeface="Arial" pitchFamily="34" charset="0"/>
              </a:rPr>
              <a:t>INDICADORES DA PERSPECTIVA DOS CLIENTES (C)</a:t>
            </a:r>
            <a:endParaRPr lang="pt-BR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74119" name="Text Box 6"/>
          <p:cNvSpPr txBox="1">
            <a:spLocks noChangeArrowheads="1"/>
          </p:cNvSpPr>
          <p:nvPr/>
        </p:nvSpPr>
        <p:spPr bwMode="auto">
          <a:xfrm>
            <a:off x="4572000" y="2176463"/>
            <a:ext cx="2016125" cy="850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Arial" pitchFamily="34" charset="0"/>
                <a:cs typeface="Arial" pitchFamily="34" charset="0"/>
              </a:rPr>
              <a:t>INDICADORES DA PERSPECTIVA DOS PROCESSOS INTERNOS (P)</a:t>
            </a:r>
            <a:endParaRPr lang="pt-BR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74120" name="Text Box 7"/>
          <p:cNvSpPr txBox="1">
            <a:spLocks noChangeArrowheads="1"/>
          </p:cNvSpPr>
          <p:nvPr/>
        </p:nvSpPr>
        <p:spPr bwMode="auto">
          <a:xfrm>
            <a:off x="6877050" y="2176463"/>
            <a:ext cx="2016125" cy="850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Arial" pitchFamily="34" charset="0"/>
                <a:cs typeface="Arial" pitchFamily="34" charset="0"/>
              </a:rPr>
              <a:t>INDICADORES DA PERSPECTIVA DO APRENDIZADO E CRESCIMENTO (A)</a:t>
            </a:r>
            <a:endParaRPr lang="pt-BR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74121" name="Text Box 8"/>
          <p:cNvSpPr txBox="1">
            <a:spLocks noChangeArrowheads="1"/>
          </p:cNvSpPr>
          <p:nvPr/>
        </p:nvSpPr>
        <p:spPr bwMode="auto">
          <a:xfrm>
            <a:off x="1331913" y="3616325"/>
            <a:ext cx="1692275" cy="485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Arial" pitchFamily="34" charset="0"/>
                <a:cs typeface="Arial" pitchFamily="34" charset="0"/>
              </a:rPr>
              <a:t>PROGRAMAS ECONÔMICOS (PE) </a:t>
            </a:r>
            <a:endParaRPr lang="pt-BR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74122" name="Text Box 9"/>
          <p:cNvSpPr txBox="1">
            <a:spLocks noChangeArrowheads="1"/>
          </p:cNvSpPr>
          <p:nvPr/>
        </p:nvSpPr>
        <p:spPr bwMode="auto">
          <a:xfrm>
            <a:off x="3779838" y="3616325"/>
            <a:ext cx="1692275" cy="485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Arial" pitchFamily="34" charset="0"/>
                <a:cs typeface="Arial" pitchFamily="34" charset="0"/>
              </a:rPr>
              <a:t>PROGRAMAS IMAGEM (PI) </a:t>
            </a:r>
            <a:endParaRPr lang="pt-BR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74123" name="Text Box 10"/>
          <p:cNvSpPr txBox="1">
            <a:spLocks noChangeArrowheads="1"/>
          </p:cNvSpPr>
          <p:nvPr/>
        </p:nvSpPr>
        <p:spPr bwMode="auto">
          <a:xfrm>
            <a:off x="6372225" y="3616325"/>
            <a:ext cx="1692275" cy="485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Arial" pitchFamily="34" charset="0"/>
                <a:cs typeface="Arial" pitchFamily="34" charset="0"/>
              </a:rPr>
              <a:t>PROGRAMAS CIDADANIA (PC) </a:t>
            </a:r>
            <a:endParaRPr lang="pt-BR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74124" name="Text Box 30"/>
          <p:cNvSpPr txBox="1">
            <a:spLocks noChangeArrowheads="1"/>
          </p:cNvSpPr>
          <p:nvPr/>
        </p:nvSpPr>
        <p:spPr bwMode="auto">
          <a:xfrm>
            <a:off x="179388" y="4408488"/>
            <a:ext cx="1692275" cy="6683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750"/>
              </a:spcBef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pt-BR" sz="12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-Recaptura de valor das embalagens descartáveis (RVE)</a:t>
            </a:r>
            <a:endParaRPr lang="pt-BR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74125" name="Text Box 33"/>
          <p:cNvSpPr txBox="1">
            <a:spLocks noChangeArrowheads="1"/>
          </p:cNvSpPr>
          <p:nvPr/>
        </p:nvSpPr>
        <p:spPr bwMode="auto">
          <a:xfrm>
            <a:off x="611188" y="5200650"/>
            <a:ext cx="1692275" cy="6683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750"/>
              </a:spcBef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pt-BR" sz="12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-Desenvolvimento de embalagens retornáveis (DER</a:t>
            </a:r>
            <a:r>
              <a:rPr lang="en-GB" sz="12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GB" sz="120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74126" name="Text Box 34"/>
          <p:cNvSpPr txBox="1">
            <a:spLocks noChangeArrowheads="1"/>
          </p:cNvSpPr>
          <p:nvPr/>
        </p:nvSpPr>
        <p:spPr bwMode="auto">
          <a:xfrm>
            <a:off x="1258888" y="6065838"/>
            <a:ext cx="1692275" cy="6683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750"/>
              </a:spcBef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pt-BR" sz="12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-Reuso de embalagens descartáveis (RED)</a:t>
            </a:r>
          </a:p>
        </p:txBody>
      </p:sp>
      <p:sp>
        <p:nvSpPr>
          <p:cNvPr id="474127" name="Text Box 35"/>
          <p:cNvSpPr txBox="1">
            <a:spLocks noChangeArrowheads="1"/>
          </p:cNvSpPr>
          <p:nvPr/>
        </p:nvSpPr>
        <p:spPr bwMode="auto">
          <a:xfrm>
            <a:off x="2843213" y="4337050"/>
            <a:ext cx="1836737" cy="850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750"/>
              </a:spcBef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pt-BR" sz="12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-Desenvolvimento de componentes usando conceito de reciclabilidade (DP)</a:t>
            </a:r>
            <a:r>
              <a:rPr lang="pt-BR" sz="120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74128" name="Line 37"/>
          <p:cNvSpPr>
            <a:spLocks noChangeShapeType="1"/>
          </p:cNvSpPr>
          <p:nvPr/>
        </p:nvSpPr>
        <p:spPr bwMode="auto">
          <a:xfrm>
            <a:off x="2124075" y="4121150"/>
            <a:ext cx="0" cy="1079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74129" name="Text Box 39"/>
          <p:cNvSpPr txBox="1">
            <a:spLocks noChangeArrowheads="1"/>
          </p:cNvSpPr>
          <p:nvPr/>
        </p:nvSpPr>
        <p:spPr bwMode="auto">
          <a:xfrm>
            <a:off x="3276600" y="5273675"/>
            <a:ext cx="1871663" cy="6683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750"/>
              </a:spcBef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pt-BR" sz="12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-Criação de emprego em atividades de reciclagem (ER)</a:t>
            </a:r>
            <a:r>
              <a:rPr lang="pt-BR" sz="120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74130" name="Text Box 40"/>
          <p:cNvSpPr txBox="1">
            <a:spLocks noChangeArrowheads="1"/>
          </p:cNvSpPr>
          <p:nvPr/>
        </p:nvSpPr>
        <p:spPr bwMode="auto">
          <a:xfrm>
            <a:off x="3995738" y="5992813"/>
            <a:ext cx="1871662" cy="6683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750"/>
              </a:spcBef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pt-BR" sz="12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-Parcerias para a gestão de resíduos (GR)</a:t>
            </a:r>
          </a:p>
        </p:txBody>
      </p:sp>
      <p:sp>
        <p:nvSpPr>
          <p:cNvPr id="474131" name="Line 42"/>
          <p:cNvSpPr>
            <a:spLocks noChangeShapeType="1"/>
          </p:cNvSpPr>
          <p:nvPr/>
        </p:nvSpPr>
        <p:spPr bwMode="auto">
          <a:xfrm>
            <a:off x="4859338" y="4121150"/>
            <a:ext cx="0" cy="1152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74132" name="Text Box 44"/>
          <p:cNvSpPr txBox="1">
            <a:spLocks noChangeArrowheads="1"/>
          </p:cNvSpPr>
          <p:nvPr/>
        </p:nvSpPr>
        <p:spPr bwMode="auto">
          <a:xfrm>
            <a:off x="5508625" y="4408488"/>
            <a:ext cx="1511300" cy="485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750"/>
              </a:spcBef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pt-BR" sz="12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-Tratamento de efluentes (TE)</a:t>
            </a:r>
            <a:r>
              <a:rPr lang="pt-BR" sz="120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74133" name="Text Box 45"/>
          <p:cNvSpPr txBox="1">
            <a:spLocks noChangeArrowheads="1"/>
          </p:cNvSpPr>
          <p:nvPr/>
        </p:nvSpPr>
        <p:spPr bwMode="auto">
          <a:xfrm>
            <a:off x="6011863" y="5200650"/>
            <a:ext cx="1511300" cy="485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750"/>
              </a:spcBef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pt-BR" sz="12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-Tecnologias limpas (TL) </a:t>
            </a:r>
            <a:endParaRPr lang="pt-BR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74134" name="Text Box 46"/>
          <p:cNvSpPr txBox="1">
            <a:spLocks noChangeArrowheads="1"/>
          </p:cNvSpPr>
          <p:nvPr/>
        </p:nvSpPr>
        <p:spPr bwMode="auto">
          <a:xfrm>
            <a:off x="7164388" y="5992813"/>
            <a:ext cx="1511300" cy="6683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750"/>
              </a:spcBef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pt-BR" sz="12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-Garantia de destino correto (DC)</a:t>
            </a:r>
          </a:p>
        </p:txBody>
      </p:sp>
      <p:sp>
        <p:nvSpPr>
          <p:cNvPr id="474135" name="Line 48"/>
          <p:cNvSpPr>
            <a:spLocks noChangeShapeType="1"/>
          </p:cNvSpPr>
          <p:nvPr/>
        </p:nvSpPr>
        <p:spPr bwMode="auto">
          <a:xfrm>
            <a:off x="7235825" y="4121150"/>
            <a:ext cx="0" cy="1079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74136" name="Line 50"/>
          <p:cNvSpPr>
            <a:spLocks noChangeShapeType="1"/>
          </p:cNvSpPr>
          <p:nvPr/>
        </p:nvSpPr>
        <p:spPr bwMode="auto">
          <a:xfrm>
            <a:off x="1547813" y="2968625"/>
            <a:ext cx="0" cy="647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74137" name="Line 51"/>
          <p:cNvSpPr>
            <a:spLocks noChangeShapeType="1"/>
          </p:cNvSpPr>
          <p:nvPr/>
        </p:nvSpPr>
        <p:spPr bwMode="auto">
          <a:xfrm>
            <a:off x="1547813" y="2968625"/>
            <a:ext cx="2447925" cy="647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74138" name="Line 52"/>
          <p:cNvSpPr>
            <a:spLocks noChangeShapeType="1"/>
          </p:cNvSpPr>
          <p:nvPr/>
        </p:nvSpPr>
        <p:spPr bwMode="auto">
          <a:xfrm>
            <a:off x="1547813" y="2968625"/>
            <a:ext cx="5111750" cy="647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74139" name="Line 53"/>
          <p:cNvSpPr>
            <a:spLocks noChangeShapeType="1"/>
          </p:cNvSpPr>
          <p:nvPr/>
        </p:nvSpPr>
        <p:spPr bwMode="auto">
          <a:xfrm>
            <a:off x="2700338" y="2968625"/>
            <a:ext cx="0" cy="647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74140" name="Line 54"/>
          <p:cNvSpPr>
            <a:spLocks noChangeShapeType="1"/>
          </p:cNvSpPr>
          <p:nvPr/>
        </p:nvSpPr>
        <p:spPr bwMode="auto">
          <a:xfrm>
            <a:off x="2700338" y="2968625"/>
            <a:ext cx="1655762" cy="647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74141" name="Line 55"/>
          <p:cNvSpPr>
            <a:spLocks noChangeShapeType="1"/>
          </p:cNvSpPr>
          <p:nvPr/>
        </p:nvSpPr>
        <p:spPr bwMode="auto">
          <a:xfrm>
            <a:off x="2700338" y="2968625"/>
            <a:ext cx="4248150" cy="647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74142" name="Line 56"/>
          <p:cNvSpPr>
            <a:spLocks noChangeShapeType="1"/>
          </p:cNvSpPr>
          <p:nvPr/>
        </p:nvSpPr>
        <p:spPr bwMode="auto">
          <a:xfrm flipH="1">
            <a:off x="2268538" y="3041650"/>
            <a:ext cx="2808287" cy="574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74143" name="Line 57"/>
          <p:cNvSpPr>
            <a:spLocks noChangeShapeType="1"/>
          </p:cNvSpPr>
          <p:nvPr/>
        </p:nvSpPr>
        <p:spPr bwMode="auto">
          <a:xfrm>
            <a:off x="5076825" y="3041650"/>
            <a:ext cx="0" cy="574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74144" name="Line 58"/>
          <p:cNvSpPr>
            <a:spLocks noChangeShapeType="1"/>
          </p:cNvSpPr>
          <p:nvPr/>
        </p:nvSpPr>
        <p:spPr bwMode="auto">
          <a:xfrm>
            <a:off x="7380288" y="3041650"/>
            <a:ext cx="0" cy="574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74145" name="Line 59"/>
          <p:cNvSpPr>
            <a:spLocks noChangeShapeType="1"/>
          </p:cNvSpPr>
          <p:nvPr/>
        </p:nvSpPr>
        <p:spPr bwMode="auto">
          <a:xfrm flipH="1">
            <a:off x="5148263" y="3041650"/>
            <a:ext cx="2232025" cy="574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74146" name="Line 60"/>
          <p:cNvSpPr>
            <a:spLocks noChangeShapeType="1"/>
          </p:cNvSpPr>
          <p:nvPr/>
        </p:nvSpPr>
        <p:spPr bwMode="auto">
          <a:xfrm flipH="1">
            <a:off x="2843213" y="3041650"/>
            <a:ext cx="4537075" cy="574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74147" name="Line 61"/>
          <p:cNvSpPr>
            <a:spLocks noChangeShapeType="1"/>
          </p:cNvSpPr>
          <p:nvPr/>
        </p:nvSpPr>
        <p:spPr bwMode="auto">
          <a:xfrm flipV="1">
            <a:off x="0" y="3429000"/>
            <a:ext cx="8675688" cy="4445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74148" name="Line 62"/>
          <p:cNvSpPr>
            <a:spLocks noChangeShapeType="1"/>
          </p:cNvSpPr>
          <p:nvPr/>
        </p:nvSpPr>
        <p:spPr bwMode="auto">
          <a:xfrm>
            <a:off x="0" y="3473450"/>
            <a:ext cx="0" cy="338455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74149" name="Line 63"/>
          <p:cNvSpPr>
            <a:spLocks noChangeShapeType="1"/>
          </p:cNvSpPr>
          <p:nvPr/>
        </p:nvSpPr>
        <p:spPr bwMode="auto">
          <a:xfrm>
            <a:off x="0" y="6858000"/>
            <a:ext cx="867568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74150" name="Line 64"/>
          <p:cNvSpPr>
            <a:spLocks noChangeShapeType="1"/>
          </p:cNvSpPr>
          <p:nvPr/>
        </p:nvSpPr>
        <p:spPr bwMode="auto">
          <a:xfrm>
            <a:off x="8675688" y="3473450"/>
            <a:ext cx="0" cy="338455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74151" name="Line 66"/>
          <p:cNvSpPr>
            <a:spLocks noChangeShapeType="1"/>
          </p:cNvSpPr>
          <p:nvPr/>
        </p:nvSpPr>
        <p:spPr bwMode="auto">
          <a:xfrm flipH="1">
            <a:off x="1692275" y="4121150"/>
            <a:ext cx="431800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74152" name="Line 67"/>
          <p:cNvSpPr>
            <a:spLocks noChangeShapeType="1"/>
          </p:cNvSpPr>
          <p:nvPr/>
        </p:nvSpPr>
        <p:spPr bwMode="auto">
          <a:xfrm>
            <a:off x="2124075" y="4121150"/>
            <a:ext cx="792163" cy="19446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74153" name="Line 74"/>
          <p:cNvSpPr>
            <a:spLocks noChangeShapeType="1"/>
          </p:cNvSpPr>
          <p:nvPr/>
        </p:nvSpPr>
        <p:spPr bwMode="auto">
          <a:xfrm flipH="1">
            <a:off x="4500563" y="4121150"/>
            <a:ext cx="358775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74154" name="Line 75"/>
          <p:cNvSpPr>
            <a:spLocks noChangeShapeType="1"/>
          </p:cNvSpPr>
          <p:nvPr/>
        </p:nvSpPr>
        <p:spPr bwMode="auto">
          <a:xfrm>
            <a:off x="4859338" y="4121150"/>
            <a:ext cx="865187" cy="18716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74155" name="Line 78"/>
          <p:cNvSpPr>
            <a:spLocks noChangeShapeType="1"/>
          </p:cNvSpPr>
          <p:nvPr/>
        </p:nvSpPr>
        <p:spPr bwMode="auto">
          <a:xfrm flipH="1">
            <a:off x="6804025" y="4121150"/>
            <a:ext cx="431800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74156" name="Line 81"/>
          <p:cNvSpPr>
            <a:spLocks noChangeShapeType="1"/>
          </p:cNvSpPr>
          <p:nvPr/>
        </p:nvSpPr>
        <p:spPr bwMode="auto">
          <a:xfrm>
            <a:off x="7235825" y="4121150"/>
            <a:ext cx="1152525" cy="18716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74157" name="Line 83"/>
          <p:cNvSpPr>
            <a:spLocks noChangeShapeType="1"/>
          </p:cNvSpPr>
          <p:nvPr/>
        </p:nvSpPr>
        <p:spPr bwMode="auto">
          <a:xfrm flipH="1">
            <a:off x="1835150" y="1673225"/>
            <a:ext cx="2449513" cy="647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74158" name="Line 84"/>
          <p:cNvSpPr>
            <a:spLocks noChangeShapeType="1"/>
          </p:cNvSpPr>
          <p:nvPr/>
        </p:nvSpPr>
        <p:spPr bwMode="auto">
          <a:xfrm flipH="1">
            <a:off x="3924300" y="1673225"/>
            <a:ext cx="360363" cy="647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74159" name="Line 85"/>
          <p:cNvSpPr>
            <a:spLocks noChangeShapeType="1"/>
          </p:cNvSpPr>
          <p:nvPr/>
        </p:nvSpPr>
        <p:spPr bwMode="auto">
          <a:xfrm>
            <a:off x="4284663" y="1673225"/>
            <a:ext cx="863600" cy="503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74160" name="Line 86"/>
          <p:cNvSpPr>
            <a:spLocks noChangeShapeType="1"/>
          </p:cNvSpPr>
          <p:nvPr/>
        </p:nvSpPr>
        <p:spPr bwMode="auto">
          <a:xfrm>
            <a:off x="4284663" y="1673225"/>
            <a:ext cx="3382962" cy="503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74161" name="AutoShape 49"/>
          <p:cNvSpPr>
            <a:spLocks noChangeArrowheads="1"/>
          </p:cNvSpPr>
          <p:nvPr/>
        </p:nvSpPr>
        <p:spPr bwMode="auto">
          <a:xfrm>
            <a:off x="8747125" y="3933825"/>
            <a:ext cx="396875" cy="1800225"/>
          </a:xfrm>
          <a:prstGeom prst="curvedLeftArrow">
            <a:avLst>
              <a:gd name="adj1" fmla="val 88200"/>
              <a:gd name="adj2" fmla="val 180600"/>
              <a:gd name="adj3" fmla="val 66667"/>
            </a:avLst>
          </a:prstGeom>
          <a:solidFill>
            <a:schemeClr val="bg2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marL="365125" indent="-255588" algn="just">
              <a:lnSpc>
                <a:spcPct val="80000"/>
              </a:lnSpc>
              <a:buFontTx/>
              <a:buNone/>
            </a:pPr>
            <a:r>
              <a:rPr lang="pt-BR" sz="2800" b="1">
                <a:latin typeface="Arial" pitchFamily="34" charset="0"/>
              </a:rPr>
              <a:t>Desenvolvimento sustentável</a:t>
            </a:r>
            <a:r>
              <a:rPr lang="pt-BR" sz="2800">
                <a:latin typeface="Arial" pitchFamily="34" charset="0"/>
              </a:rPr>
              <a:t>, segundo a Comissão Mundial de Ambiente e Desenvolvimento (WCED, 1987 – Brundtland Report), é o desenvolvimento que atende às necessidades do presente sem comprometer a habilidade de as gerações futuras atenderem suas próprias necessidades.</a:t>
            </a:r>
          </a:p>
          <a:p>
            <a:pPr marL="365125" indent="-255588">
              <a:lnSpc>
                <a:spcPct val="80000"/>
              </a:lnSpc>
              <a:buFontTx/>
              <a:buNone/>
            </a:pPr>
            <a:endParaRPr lang="pt-BR" sz="2800" i="1">
              <a:latin typeface="Arial" pitchFamily="34" charset="0"/>
            </a:endParaRPr>
          </a:p>
          <a:p>
            <a:pPr marL="365125" indent="-255588">
              <a:lnSpc>
                <a:spcPct val="80000"/>
              </a:lnSpc>
              <a:buFontTx/>
              <a:buNone/>
            </a:pPr>
            <a:endParaRPr lang="pt-BR" sz="2800" i="1">
              <a:latin typeface="Arial" pitchFamily="34" charset="0"/>
            </a:endParaRPr>
          </a:p>
          <a:p>
            <a:pPr marL="365125" indent="-255588" algn="just">
              <a:lnSpc>
                <a:spcPct val="80000"/>
              </a:lnSpc>
              <a:buFontTx/>
              <a:buNone/>
            </a:pPr>
            <a:r>
              <a:rPr lang="pt-BR" sz="2800" b="1" i="1">
                <a:latin typeface="Arial" pitchFamily="34" charset="0"/>
              </a:rPr>
              <a:t>Triple Bottom Line</a:t>
            </a:r>
            <a:r>
              <a:rPr lang="pt-BR" sz="2800">
                <a:latin typeface="Arial" pitchFamily="34" charset="0"/>
              </a:rPr>
              <a:t> (3BL) representa algo como “tripla linha de baixo” dos demonstrativos financeiros: avaliações de desempenho organizacional quanto aos três P’s - Pessoas, </a:t>
            </a:r>
            <a:r>
              <a:rPr lang="pt-BR" sz="2800" i="1">
                <a:latin typeface="Arial" pitchFamily="34" charset="0"/>
              </a:rPr>
              <a:t>Profit</a:t>
            </a:r>
            <a:r>
              <a:rPr lang="pt-BR" sz="2800">
                <a:latin typeface="Arial" pitchFamily="34" charset="0"/>
              </a:rPr>
              <a:t> (Lucro) e Planeta, crescentemente adotado por empresas que lideram este movimento</a:t>
            </a:r>
            <a:endParaRPr lang="en-US" sz="2800">
              <a:latin typeface="Arial" pitchFamily="34" charset="0"/>
            </a:endParaRPr>
          </a:p>
          <a:p>
            <a:pPr marL="365125" indent="-255588">
              <a:lnSpc>
                <a:spcPct val="80000"/>
              </a:lnSpc>
              <a:buFontTx/>
              <a:buNone/>
            </a:pPr>
            <a:endParaRPr lang="en-US" sz="2800">
              <a:latin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685800" y="6400800"/>
            <a:ext cx="8229600" cy="3349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/>
            <a:r>
              <a:rPr lang="en-US" sz="1600">
                <a:latin typeface="Arial" pitchFamily="34" charset="0"/>
                <a:cs typeface="Arial" pitchFamily="34" charset="0"/>
              </a:rPr>
              <a:t>(Correa, 2010)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9" name="Text Box 3"/>
          <p:cNvSpPr txBox="1">
            <a:spLocks noChangeArrowheads="1"/>
          </p:cNvSpPr>
          <p:nvPr/>
        </p:nvSpPr>
        <p:spPr bwMode="auto">
          <a:xfrm>
            <a:off x="468313" y="404813"/>
            <a:ext cx="8207375" cy="1158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Arial" pitchFamily="34" charset="0"/>
              </a:rPr>
              <a:t>2. INFLUÊNCIA DA LR SOBRE O DESEMPENHO EMPRESARIAL EM EMPRESAS BRASILEIRAS (IND. AUTOMOTIVA)</a:t>
            </a:r>
          </a:p>
          <a:p>
            <a:pPr algn="ctr">
              <a:spcBef>
                <a:spcPct val="50000"/>
              </a:spcBef>
            </a:pPr>
            <a:endParaRPr lang="pt-BR" sz="2000" b="1">
              <a:latin typeface="Arial" pitchFamily="34" charset="0"/>
            </a:endParaRPr>
          </a:p>
        </p:txBody>
      </p:sp>
      <p:graphicFrame>
        <p:nvGraphicFramePr>
          <p:cNvPr id="475140" name="Group 4"/>
          <p:cNvGraphicFramePr>
            <a:graphicFrameLocks noGrp="1"/>
          </p:cNvGraphicFramePr>
          <p:nvPr/>
        </p:nvGraphicFramePr>
        <p:xfrm>
          <a:off x="611188" y="1341438"/>
          <a:ext cx="7632700" cy="4354512"/>
        </p:xfrm>
        <a:graphic>
          <a:graphicData uri="http://schemas.openxmlformats.org/drawingml/2006/table">
            <a:tbl>
              <a:tblPr/>
              <a:tblGrid>
                <a:gridCol w="5238750"/>
                <a:gridCol w="2393950"/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Critérios/Alternativas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Desempenho Global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Programas econômicos (PE)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0,73064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Programas de imagem (PI)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0,08096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Programas de cidadania (PC)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0,18839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Recaptura valor embalagens descartáveis (RVE)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0,13368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Desenvolvimento embalagens retornáveis (DER)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0,54202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Reuso de embalagens descartáveis (RED)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0,05494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Parcerias na gestão de resíduos (GR)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0,05301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Criação de emprego na reciclagem (CE)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0,00772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Desenvolvimentos de componentes (DP)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0,02023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Tratamento de efluentes (TE</a:t>
                      </a: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0,13280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Tecnologias limpas (TL)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0,03974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Garantia de destino correto (DC)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0,01585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5184" name="WordArt 48"/>
          <p:cNvSpPr>
            <a:spLocks noChangeArrowheads="1" noChangeShapeType="1" noTextEdit="1"/>
          </p:cNvSpPr>
          <p:nvPr/>
        </p:nvSpPr>
        <p:spPr bwMode="auto">
          <a:xfrm>
            <a:off x="179388" y="692150"/>
            <a:ext cx="828675" cy="11144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pt-BR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 Black"/>
              </a:rPr>
              <a:t>AHP</a:t>
            </a:r>
          </a:p>
        </p:txBody>
      </p:sp>
      <p:sp>
        <p:nvSpPr>
          <p:cNvPr id="475185" name="Text Box 49"/>
          <p:cNvSpPr txBox="1">
            <a:spLocks noChangeArrowheads="1"/>
          </p:cNvSpPr>
          <p:nvPr/>
        </p:nvSpPr>
        <p:spPr bwMode="auto">
          <a:xfrm>
            <a:off x="4643438" y="5876925"/>
            <a:ext cx="3457575" cy="365125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b="1"/>
              <a:t>4 matrizes com 12 julgamentos</a:t>
            </a:r>
          </a:p>
        </p:txBody>
      </p:sp>
      <p:sp>
        <p:nvSpPr>
          <p:cNvPr id="475186" name="Text Box 50"/>
          <p:cNvSpPr txBox="1">
            <a:spLocks noChangeArrowheads="1"/>
          </p:cNvSpPr>
          <p:nvPr/>
        </p:nvSpPr>
        <p:spPr bwMode="auto">
          <a:xfrm>
            <a:off x="4932363" y="6308725"/>
            <a:ext cx="2952750" cy="395288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pt-BR" sz="1600" b="1"/>
              <a:t>0,0311 &lt; CR &lt; 0,0516</a:t>
            </a:r>
            <a:r>
              <a:rPr lang="pt-BR" sz="180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3" name="Text Box 3"/>
          <p:cNvSpPr txBox="1">
            <a:spLocks noChangeArrowheads="1"/>
          </p:cNvSpPr>
          <p:nvPr/>
        </p:nvSpPr>
        <p:spPr bwMode="auto">
          <a:xfrm>
            <a:off x="468313" y="404813"/>
            <a:ext cx="8207375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Arial" pitchFamily="34" charset="0"/>
              </a:rPr>
              <a:t>2. INFLUÊNCIA DA LR SOBRE O DESEMPENHO EMPRESARIAL EM EMPRESAS BRASILEIRAS (IND. AUTOMOTIVA)</a:t>
            </a:r>
            <a:endParaRPr lang="pt-BR" sz="2000" b="1">
              <a:latin typeface="Arial" pitchFamily="34" charset="0"/>
            </a:endParaRPr>
          </a:p>
        </p:txBody>
      </p:sp>
      <p:graphicFrame>
        <p:nvGraphicFramePr>
          <p:cNvPr id="476164" name="Group 4"/>
          <p:cNvGraphicFramePr>
            <a:graphicFrameLocks noGrp="1"/>
          </p:cNvGraphicFramePr>
          <p:nvPr/>
        </p:nvGraphicFramePr>
        <p:xfrm>
          <a:off x="755650" y="1412875"/>
          <a:ext cx="7559675" cy="4354513"/>
        </p:xfrm>
        <a:graphic>
          <a:graphicData uri="http://schemas.openxmlformats.org/drawingml/2006/table">
            <a:tbl>
              <a:tblPr/>
              <a:tblGrid>
                <a:gridCol w="5189538"/>
                <a:gridCol w="2370137"/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Critérios/Alternativas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Desempenho Global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Programas econômicos (PE)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0,49226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Programas de imagem (PI)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0,33084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Programas de cidadania (PC)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0,17691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Recaptura valor embalagens descartáveis (RVE)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0,11310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Desenvolvimento embalagens retornáveis (DER)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0,33260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Reuso de embalagens descartáveis (RED)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0,05060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Parcerias na gestão de resíduos (GR)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0,14870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Criação de emprego na reciclagem (CE)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0,04080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Desenvolvimentos de componentes (DP)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0,10470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Tratamento de efluentes (TE</a:t>
                      </a: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0,11920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Tecnologias limpas (TL)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0,05720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Garantia de destino correto (DC)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0,03280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6208" name="WordArt 48"/>
          <p:cNvSpPr>
            <a:spLocks noChangeArrowheads="1" noChangeShapeType="1" noTextEdit="1"/>
          </p:cNvSpPr>
          <p:nvPr/>
        </p:nvSpPr>
        <p:spPr bwMode="auto">
          <a:xfrm>
            <a:off x="179388" y="836613"/>
            <a:ext cx="9525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pt-BR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 Black"/>
              </a:rPr>
              <a:t>ANP</a:t>
            </a:r>
          </a:p>
        </p:txBody>
      </p:sp>
      <p:sp>
        <p:nvSpPr>
          <p:cNvPr id="476209" name="Text Box 49"/>
          <p:cNvSpPr txBox="1">
            <a:spLocks noChangeArrowheads="1"/>
          </p:cNvSpPr>
          <p:nvPr/>
        </p:nvSpPr>
        <p:spPr bwMode="auto">
          <a:xfrm>
            <a:off x="3492500" y="5876925"/>
            <a:ext cx="3600450" cy="365125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b="1"/>
              <a:t>8 novas matrizes com 55 julgamentos</a:t>
            </a:r>
            <a:r>
              <a:rPr lang="pt-BR" sz="1600" b="1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76210" name="Text Box 50"/>
          <p:cNvSpPr txBox="1">
            <a:spLocks noChangeArrowheads="1"/>
          </p:cNvSpPr>
          <p:nvPr/>
        </p:nvSpPr>
        <p:spPr bwMode="auto">
          <a:xfrm>
            <a:off x="3995738" y="6308725"/>
            <a:ext cx="2952750" cy="395288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pt-BR" sz="1600" b="1">
                <a:latin typeface="Arial" pitchFamily="34" charset="0"/>
                <a:cs typeface="Arial" pitchFamily="34" charset="0"/>
              </a:rPr>
              <a:t>0,0077 &lt; CR &lt; 0,0874</a:t>
            </a:r>
            <a:r>
              <a:rPr lang="pt-BR" sz="180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7" name="Text Box 3"/>
          <p:cNvSpPr txBox="1">
            <a:spLocks noChangeArrowheads="1"/>
          </p:cNvSpPr>
          <p:nvPr/>
        </p:nvSpPr>
        <p:spPr bwMode="auto">
          <a:xfrm>
            <a:off x="468313" y="404813"/>
            <a:ext cx="8207375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Arial" pitchFamily="34" charset="0"/>
              </a:rPr>
              <a:t>2. INFLUÊNCIA DA LR SOBRE O DESEMPENHO EMPRESARIAL EM EMPRESAS BRASILEIRAS (RAMO EDITORIAL)</a:t>
            </a:r>
            <a:endParaRPr lang="pt-BR" sz="2000" b="1">
              <a:latin typeface="Arial" pitchFamily="34" charset="0"/>
            </a:endParaRPr>
          </a:p>
        </p:txBody>
      </p:sp>
      <p:grpSp>
        <p:nvGrpSpPr>
          <p:cNvPr id="477188" name="Group 90"/>
          <p:cNvGrpSpPr>
            <a:grpSpLocks/>
          </p:cNvGrpSpPr>
          <p:nvPr/>
        </p:nvGrpSpPr>
        <p:grpSpPr bwMode="auto">
          <a:xfrm>
            <a:off x="0" y="1096963"/>
            <a:ext cx="8964613" cy="5761037"/>
            <a:chOff x="0" y="255"/>
            <a:chExt cx="5647" cy="3629"/>
          </a:xfrm>
        </p:grpSpPr>
        <p:sp>
          <p:nvSpPr>
            <p:cNvPr id="477189" name="Text Box 3"/>
            <p:cNvSpPr txBox="1">
              <a:spLocks noChangeArrowheads="1"/>
            </p:cNvSpPr>
            <p:nvPr/>
          </p:nvSpPr>
          <p:spPr bwMode="auto">
            <a:xfrm>
              <a:off x="1701" y="255"/>
              <a:ext cx="1995" cy="34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Arial" pitchFamily="34" charset="0"/>
                  <a:cs typeface="Arial" pitchFamily="34" charset="0"/>
                </a:rPr>
                <a:t>DESEMPENHO EMPRESARIAL RAMO EDITORIAL</a:t>
              </a:r>
              <a:endParaRPr lang="pt-BR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7190" name="Text Box 4"/>
            <p:cNvSpPr txBox="1">
              <a:spLocks noChangeArrowheads="1"/>
            </p:cNvSpPr>
            <p:nvPr/>
          </p:nvSpPr>
          <p:spPr bwMode="auto">
            <a:xfrm>
              <a:off x="0" y="1026"/>
              <a:ext cx="1292" cy="421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Arial" pitchFamily="34" charset="0"/>
                  <a:cs typeface="Arial" pitchFamily="34" charset="0"/>
                </a:rPr>
                <a:t>INDICADORES DA PERSPECTIVA FINANCEIRA (F)</a:t>
              </a:r>
              <a:endParaRPr lang="pt-BR" sz="12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7191" name="Text Box 5"/>
            <p:cNvSpPr txBox="1">
              <a:spLocks noChangeArrowheads="1"/>
            </p:cNvSpPr>
            <p:nvPr/>
          </p:nvSpPr>
          <p:spPr bwMode="auto">
            <a:xfrm>
              <a:off x="1474" y="1026"/>
              <a:ext cx="1270" cy="421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Arial" pitchFamily="34" charset="0"/>
                  <a:cs typeface="Arial" pitchFamily="34" charset="0"/>
                </a:rPr>
                <a:t>INDICADORES DA PERSPECTIVA DOS CLIENTES (C)</a:t>
              </a:r>
              <a:endParaRPr lang="pt-BR" sz="12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7192" name="Text Box 6"/>
            <p:cNvSpPr txBox="1">
              <a:spLocks noChangeArrowheads="1"/>
            </p:cNvSpPr>
            <p:nvPr/>
          </p:nvSpPr>
          <p:spPr bwMode="auto">
            <a:xfrm>
              <a:off x="2880" y="935"/>
              <a:ext cx="1270" cy="53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Arial" pitchFamily="34" charset="0"/>
                  <a:cs typeface="Arial" pitchFamily="34" charset="0"/>
                </a:rPr>
                <a:t>INDICADORES DA PERSPECTIVA DOS PROCESSOS INTERNOS (P)</a:t>
              </a:r>
              <a:endParaRPr lang="pt-BR" sz="12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7193" name="Text Box 7"/>
            <p:cNvSpPr txBox="1">
              <a:spLocks noChangeArrowheads="1"/>
            </p:cNvSpPr>
            <p:nvPr/>
          </p:nvSpPr>
          <p:spPr bwMode="auto">
            <a:xfrm>
              <a:off x="4286" y="935"/>
              <a:ext cx="1270" cy="53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Arial" pitchFamily="34" charset="0"/>
                  <a:cs typeface="Arial" pitchFamily="34" charset="0"/>
                </a:rPr>
                <a:t>INDICADORES DA PERSPECTIVA DO APRENDIZADO E CRESCIMENTO (A)</a:t>
              </a:r>
              <a:endParaRPr lang="pt-BR" sz="12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7194" name="Text Box 8"/>
            <p:cNvSpPr txBox="1">
              <a:spLocks noChangeArrowheads="1"/>
            </p:cNvSpPr>
            <p:nvPr/>
          </p:nvSpPr>
          <p:spPr bwMode="auto">
            <a:xfrm>
              <a:off x="385" y="1842"/>
              <a:ext cx="1066" cy="30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Arial" pitchFamily="34" charset="0"/>
                  <a:cs typeface="Arial" pitchFamily="34" charset="0"/>
                </a:rPr>
                <a:t>PROGRAMAS ECONÔMICOS (PE) </a:t>
              </a:r>
              <a:endParaRPr lang="pt-BR" sz="12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7195" name="Text Box 9"/>
            <p:cNvSpPr txBox="1">
              <a:spLocks noChangeArrowheads="1"/>
            </p:cNvSpPr>
            <p:nvPr/>
          </p:nvSpPr>
          <p:spPr bwMode="auto">
            <a:xfrm>
              <a:off x="1791" y="1842"/>
              <a:ext cx="1134" cy="30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Arial" pitchFamily="34" charset="0"/>
                  <a:cs typeface="Arial" pitchFamily="34" charset="0"/>
                </a:rPr>
                <a:t>PROGRAMAS IMAGEM (PI) </a:t>
              </a:r>
              <a:endParaRPr lang="pt-BR" sz="12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7196" name="Text Box 10"/>
            <p:cNvSpPr txBox="1">
              <a:spLocks noChangeArrowheads="1"/>
            </p:cNvSpPr>
            <p:nvPr/>
          </p:nvSpPr>
          <p:spPr bwMode="auto">
            <a:xfrm>
              <a:off x="3061" y="1842"/>
              <a:ext cx="1134" cy="30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Arial" pitchFamily="34" charset="0"/>
                  <a:cs typeface="Arial" pitchFamily="34" charset="0"/>
                </a:rPr>
                <a:t>PROGRAMAS CIDADANIA (PC) </a:t>
              </a:r>
              <a:endParaRPr lang="pt-BR" sz="12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7197" name="Text Box 15"/>
            <p:cNvSpPr txBox="1">
              <a:spLocks noChangeArrowheads="1"/>
            </p:cNvSpPr>
            <p:nvPr/>
          </p:nvSpPr>
          <p:spPr bwMode="auto">
            <a:xfrm>
              <a:off x="113" y="2341"/>
              <a:ext cx="953" cy="421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200" b="1">
                  <a:latin typeface="Arial" pitchFamily="34" charset="0"/>
                  <a:cs typeface="Arial" pitchFamily="34" charset="0"/>
                </a:rPr>
                <a:t>-Reutilização em mercado secundário (RMS)</a:t>
              </a:r>
            </a:p>
          </p:txBody>
        </p:sp>
        <p:sp>
          <p:nvSpPr>
            <p:cNvPr id="477198" name="Text Box 16"/>
            <p:cNvSpPr txBox="1">
              <a:spLocks noChangeArrowheads="1"/>
            </p:cNvSpPr>
            <p:nvPr/>
          </p:nvSpPr>
          <p:spPr bwMode="auto">
            <a:xfrm>
              <a:off x="385" y="2976"/>
              <a:ext cx="907" cy="191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200" b="1">
                  <a:latin typeface="Arial" pitchFamily="34" charset="0"/>
                  <a:cs typeface="Arial" pitchFamily="34" charset="0"/>
                </a:rPr>
                <a:t>-Reciclagem (R)</a:t>
              </a:r>
            </a:p>
          </p:txBody>
        </p:sp>
        <p:sp>
          <p:nvSpPr>
            <p:cNvPr id="477199" name="Text Box 17"/>
            <p:cNvSpPr txBox="1">
              <a:spLocks noChangeArrowheads="1"/>
            </p:cNvSpPr>
            <p:nvPr/>
          </p:nvSpPr>
          <p:spPr bwMode="auto">
            <a:xfrm>
              <a:off x="793" y="3385"/>
              <a:ext cx="953" cy="421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200" b="1">
                  <a:latin typeface="Arial" pitchFamily="34" charset="0"/>
                  <a:cs typeface="Arial" pitchFamily="34" charset="0"/>
                </a:rPr>
                <a:t>-Reuso de publicações atemporais (RV)</a:t>
              </a:r>
            </a:p>
          </p:txBody>
        </p:sp>
        <p:sp>
          <p:nvSpPr>
            <p:cNvPr id="477200" name="Text Box 18"/>
            <p:cNvSpPr txBox="1">
              <a:spLocks noChangeArrowheads="1"/>
            </p:cNvSpPr>
            <p:nvPr/>
          </p:nvSpPr>
          <p:spPr bwMode="auto">
            <a:xfrm>
              <a:off x="1429" y="2341"/>
              <a:ext cx="1247" cy="421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200" b="1">
                  <a:latin typeface="Arial" pitchFamily="34" charset="0"/>
                  <a:cs typeface="Arial" pitchFamily="34" charset="0"/>
                </a:rPr>
                <a:t>-Tratamento cuidadoso de produtos retornados (PR)</a:t>
              </a:r>
            </a:p>
          </p:txBody>
        </p:sp>
        <p:sp>
          <p:nvSpPr>
            <p:cNvPr id="477201" name="Text Box 22"/>
            <p:cNvSpPr txBox="1">
              <a:spLocks noChangeArrowheads="1"/>
            </p:cNvSpPr>
            <p:nvPr/>
          </p:nvSpPr>
          <p:spPr bwMode="auto">
            <a:xfrm>
              <a:off x="1655" y="2931"/>
              <a:ext cx="1179" cy="30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ts val="750"/>
                </a:spcBef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r>
                <a:rPr lang="pt-BR" sz="1200" b="1">
                  <a:latin typeface="Arial" pitchFamily="34" charset="0"/>
                  <a:cs typeface="Arial" pitchFamily="34" charset="0"/>
                </a:rPr>
                <a:t>-Ações de propaganda e marketing (AP)</a:t>
              </a:r>
            </a:p>
          </p:txBody>
        </p:sp>
        <p:sp>
          <p:nvSpPr>
            <p:cNvPr id="477202" name="Text Box 23"/>
            <p:cNvSpPr txBox="1">
              <a:spLocks noChangeArrowheads="1"/>
            </p:cNvSpPr>
            <p:nvPr/>
          </p:nvSpPr>
          <p:spPr bwMode="auto">
            <a:xfrm>
              <a:off x="2200" y="3385"/>
              <a:ext cx="953" cy="191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200" b="1">
                  <a:latin typeface="Arial" pitchFamily="34" charset="0"/>
                  <a:cs typeface="Arial" pitchFamily="34" charset="0"/>
                </a:rPr>
                <a:t>-Doações (D)</a:t>
              </a:r>
            </a:p>
          </p:txBody>
        </p:sp>
        <p:sp>
          <p:nvSpPr>
            <p:cNvPr id="477203" name="Text Box 27"/>
            <p:cNvSpPr txBox="1">
              <a:spLocks noChangeArrowheads="1"/>
            </p:cNvSpPr>
            <p:nvPr/>
          </p:nvSpPr>
          <p:spPr bwMode="auto">
            <a:xfrm>
              <a:off x="2925" y="2341"/>
              <a:ext cx="1089" cy="421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200" b="1">
                  <a:latin typeface="Arial" pitchFamily="34" charset="0"/>
                  <a:cs typeface="Arial" pitchFamily="34" charset="0"/>
                </a:rPr>
                <a:t>-Projetos educacionais e sociais (PES)</a:t>
              </a:r>
            </a:p>
          </p:txBody>
        </p:sp>
        <p:sp>
          <p:nvSpPr>
            <p:cNvPr id="477204" name="Text Box 28"/>
            <p:cNvSpPr txBox="1">
              <a:spLocks noChangeArrowheads="1"/>
            </p:cNvSpPr>
            <p:nvPr/>
          </p:nvSpPr>
          <p:spPr bwMode="auto">
            <a:xfrm>
              <a:off x="3016" y="2840"/>
              <a:ext cx="1361" cy="421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ts val="750"/>
                </a:spcBef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r>
                <a:rPr lang="pt-BR" sz="1200" b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-</a:t>
              </a:r>
              <a:r>
                <a:rPr lang="pt-BR" sz="1200" b="1">
                  <a:latin typeface="Arial" pitchFamily="34" charset="0"/>
                  <a:cs typeface="Arial" pitchFamily="34" charset="0"/>
                </a:rPr>
                <a:t>Criação de emprego em atividades de reciclagem (ER)</a:t>
              </a:r>
              <a:r>
                <a:rPr lang="pt-BR" sz="1200"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477205" name="Text Box 29"/>
            <p:cNvSpPr txBox="1">
              <a:spLocks noChangeArrowheads="1"/>
            </p:cNvSpPr>
            <p:nvPr/>
          </p:nvSpPr>
          <p:spPr bwMode="auto">
            <a:xfrm>
              <a:off x="4195" y="2341"/>
              <a:ext cx="1361" cy="421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200" b="1">
                  <a:latin typeface="Arial" pitchFamily="34" charset="0"/>
                  <a:cs typeface="Arial" pitchFamily="34" charset="0"/>
                </a:rPr>
                <a:t>Atender clientes que solicitam edições passadas de revistas (AC)</a:t>
              </a:r>
            </a:p>
          </p:txBody>
        </p:sp>
        <p:sp>
          <p:nvSpPr>
            <p:cNvPr id="477206" name="Line 44"/>
            <p:cNvSpPr>
              <a:spLocks noChangeShapeType="1"/>
            </p:cNvSpPr>
            <p:nvPr/>
          </p:nvSpPr>
          <p:spPr bwMode="auto">
            <a:xfrm>
              <a:off x="0" y="1752"/>
              <a:ext cx="564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7207" name="Line 45"/>
            <p:cNvSpPr>
              <a:spLocks noChangeShapeType="1"/>
            </p:cNvSpPr>
            <p:nvPr/>
          </p:nvSpPr>
          <p:spPr bwMode="auto">
            <a:xfrm>
              <a:off x="0" y="1752"/>
              <a:ext cx="0" cy="21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7208" name="Line 46"/>
            <p:cNvSpPr>
              <a:spLocks noChangeShapeType="1"/>
            </p:cNvSpPr>
            <p:nvPr/>
          </p:nvSpPr>
          <p:spPr bwMode="auto">
            <a:xfrm>
              <a:off x="0" y="3884"/>
              <a:ext cx="564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7209" name="Line 47"/>
            <p:cNvSpPr>
              <a:spLocks noChangeShapeType="1"/>
            </p:cNvSpPr>
            <p:nvPr/>
          </p:nvSpPr>
          <p:spPr bwMode="auto">
            <a:xfrm>
              <a:off x="5647" y="1752"/>
              <a:ext cx="0" cy="21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7210" name="Text Box 48"/>
            <p:cNvSpPr txBox="1">
              <a:spLocks noChangeArrowheads="1"/>
            </p:cNvSpPr>
            <p:nvPr/>
          </p:nvSpPr>
          <p:spPr bwMode="auto">
            <a:xfrm>
              <a:off x="4332" y="1797"/>
              <a:ext cx="1133" cy="421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Arial" pitchFamily="34" charset="0"/>
                  <a:cs typeface="Arial" pitchFamily="34" charset="0"/>
                </a:rPr>
                <a:t>PROGRAMAS SERVIÇO CLIENTE (PS) </a:t>
              </a:r>
              <a:endParaRPr lang="pt-BR" sz="12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7211" name="Line 50"/>
            <p:cNvSpPr>
              <a:spLocks noChangeShapeType="1"/>
            </p:cNvSpPr>
            <p:nvPr/>
          </p:nvSpPr>
          <p:spPr bwMode="auto">
            <a:xfrm>
              <a:off x="1156" y="2160"/>
              <a:ext cx="0" cy="8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7212" name="Line 53"/>
            <p:cNvSpPr>
              <a:spLocks noChangeShapeType="1"/>
            </p:cNvSpPr>
            <p:nvPr/>
          </p:nvSpPr>
          <p:spPr bwMode="auto">
            <a:xfrm>
              <a:off x="2744" y="2160"/>
              <a:ext cx="0" cy="77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7213" name="Line 57"/>
            <p:cNvSpPr>
              <a:spLocks noChangeShapeType="1"/>
            </p:cNvSpPr>
            <p:nvPr/>
          </p:nvSpPr>
          <p:spPr bwMode="auto">
            <a:xfrm>
              <a:off x="4921" y="2205"/>
              <a:ext cx="0" cy="1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7214" name="Line 58"/>
            <p:cNvSpPr>
              <a:spLocks noChangeShapeType="1"/>
            </p:cNvSpPr>
            <p:nvPr/>
          </p:nvSpPr>
          <p:spPr bwMode="auto">
            <a:xfrm>
              <a:off x="793" y="1434"/>
              <a:ext cx="0" cy="4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7215" name="Line 59"/>
            <p:cNvSpPr>
              <a:spLocks noChangeShapeType="1"/>
            </p:cNvSpPr>
            <p:nvPr/>
          </p:nvSpPr>
          <p:spPr bwMode="auto">
            <a:xfrm>
              <a:off x="793" y="1434"/>
              <a:ext cx="1271" cy="4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7216" name="Line 60"/>
            <p:cNvSpPr>
              <a:spLocks noChangeShapeType="1"/>
            </p:cNvSpPr>
            <p:nvPr/>
          </p:nvSpPr>
          <p:spPr bwMode="auto">
            <a:xfrm>
              <a:off x="793" y="1434"/>
              <a:ext cx="2541" cy="4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7217" name="Line 61"/>
            <p:cNvSpPr>
              <a:spLocks noChangeShapeType="1"/>
            </p:cNvSpPr>
            <p:nvPr/>
          </p:nvSpPr>
          <p:spPr bwMode="auto">
            <a:xfrm flipH="1">
              <a:off x="1247" y="1480"/>
              <a:ext cx="3402" cy="3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7218" name="Line 62"/>
            <p:cNvSpPr>
              <a:spLocks noChangeShapeType="1"/>
            </p:cNvSpPr>
            <p:nvPr/>
          </p:nvSpPr>
          <p:spPr bwMode="auto">
            <a:xfrm flipH="1">
              <a:off x="2744" y="1480"/>
              <a:ext cx="1905" cy="3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7219" name="Line 63"/>
            <p:cNvSpPr>
              <a:spLocks noChangeShapeType="1"/>
            </p:cNvSpPr>
            <p:nvPr/>
          </p:nvSpPr>
          <p:spPr bwMode="auto">
            <a:xfrm flipH="1">
              <a:off x="3833" y="1480"/>
              <a:ext cx="816" cy="3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7220" name="Line 64"/>
            <p:cNvSpPr>
              <a:spLocks noChangeShapeType="1"/>
            </p:cNvSpPr>
            <p:nvPr/>
          </p:nvSpPr>
          <p:spPr bwMode="auto">
            <a:xfrm flipH="1">
              <a:off x="1202" y="1434"/>
              <a:ext cx="544" cy="4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7221" name="Line 65"/>
            <p:cNvSpPr>
              <a:spLocks noChangeShapeType="1"/>
            </p:cNvSpPr>
            <p:nvPr/>
          </p:nvSpPr>
          <p:spPr bwMode="auto">
            <a:xfrm>
              <a:off x="1746" y="1434"/>
              <a:ext cx="136" cy="4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7222" name="Line 66"/>
            <p:cNvSpPr>
              <a:spLocks noChangeShapeType="1"/>
            </p:cNvSpPr>
            <p:nvPr/>
          </p:nvSpPr>
          <p:spPr bwMode="auto">
            <a:xfrm>
              <a:off x="1746" y="1434"/>
              <a:ext cx="1678" cy="4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7223" name="Line 67"/>
            <p:cNvSpPr>
              <a:spLocks noChangeShapeType="1"/>
            </p:cNvSpPr>
            <p:nvPr/>
          </p:nvSpPr>
          <p:spPr bwMode="auto">
            <a:xfrm>
              <a:off x="1746" y="1434"/>
              <a:ext cx="3039" cy="3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7224" name="Line 68"/>
            <p:cNvSpPr>
              <a:spLocks noChangeShapeType="1"/>
            </p:cNvSpPr>
            <p:nvPr/>
          </p:nvSpPr>
          <p:spPr bwMode="auto">
            <a:xfrm flipH="1">
              <a:off x="930" y="1480"/>
              <a:ext cx="2358" cy="3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7225" name="Line 69"/>
            <p:cNvSpPr>
              <a:spLocks noChangeShapeType="1"/>
            </p:cNvSpPr>
            <p:nvPr/>
          </p:nvSpPr>
          <p:spPr bwMode="auto">
            <a:xfrm flipH="1">
              <a:off x="2517" y="1480"/>
              <a:ext cx="771" cy="3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7226" name="Line 72"/>
            <p:cNvSpPr>
              <a:spLocks noChangeShapeType="1"/>
            </p:cNvSpPr>
            <p:nvPr/>
          </p:nvSpPr>
          <p:spPr bwMode="auto">
            <a:xfrm flipH="1">
              <a:off x="1020" y="2160"/>
              <a:ext cx="136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7227" name="Line 73"/>
            <p:cNvSpPr>
              <a:spLocks noChangeShapeType="1"/>
            </p:cNvSpPr>
            <p:nvPr/>
          </p:nvSpPr>
          <p:spPr bwMode="auto">
            <a:xfrm>
              <a:off x="1156" y="2115"/>
              <a:ext cx="409" cy="12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7228" name="Line 75"/>
            <p:cNvSpPr>
              <a:spLocks noChangeShapeType="1"/>
            </p:cNvSpPr>
            <p:nvPr/>
          </p:nvSpPr>
          <p:spPr bwMode="auto">
            <a:xfrm>
              <a:off x="2744" y="2160"/>
              <a:ext cx="272" cy="12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7229" name="Line 76"/>
            <p:cNvSpPr>
              <a:spLocks noChangeShapeType="1"/>
            </p:cNvSpPr>
            <p:nvPr/>
          </p:nvSpPr>
          <p:spPr bwMode="auto">
            <a:xfrm flipH="1">
              <a:off x="2608" y="2160"/>
              <a:ext cx="136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7230" name="Line 78"/>
            <p:cNvSpPr>
              <a:spLocks noChangeShapeType="1"/>
            </p:cNvSpPr>
            <p:nvPr/>
          </p:nvSpPr>
          <p:spPr bwMode="auto">
            <a:xfrm flipH="1">
              <a:off x="3878" y="2160"/>
              <a:ext cx="136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7231" name="Line 79"/>
            <p:cNvSpPr>
              <a:spLocks noChangeShapeType="1"/>
            </p:cNvSpPr>
            <p:nvPr/>
          </p:nvSpPr>
          <p:spPr bwMode="auto">
            <a:xfrm>
              <a:off x="4014" y="2160"/>
              <a:ext cx="181" cy="6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7232" name="Line 86"/>
            <p:cNvSpPr>
              <a:spLocks noChangeShapeType="1"/>
            </p:cNvSpPr>
            <p:nvPr/>
          </p:nvSpPr>
          <p:spPr bwMode="auto">
            <a:xfrm flipH="1">
              <a:off x="1066" y="618"/>
              <a:ext cx="1496" cy="4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7233" name="Line 87"/>
            <p:cNvSpPr>
              <a:spLocks noChangeShapeType="1"/>
            </p:cNvSpPr>
            <p:nvPr/>
          </p:nvSpPr>
          <p:spPr bwMode="auto">
            <a:xfrm>
              <a:off x="2562" y="618"/>
              <a:ext cx="91" cy="4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7234" name="Line 88"/>
            <p:cNvSpPr>
              <a:spLocks noChangeShapeType="1"/>
            </p:cNvSpPr>
            <p:nvPr/>
          </p:nvSpPr>
          <p:spPr bwMode="auto">
            <a:xfrm>
              <a:off x="2562" y="618"/>
              <a:ext cx="817" cy="3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7235" name="Line 89"/>
            <p:cNvSpPr>
              <a:spLocks noChangeShapeType="1"/>
            </p:cNvSpPr>
            <p:nvPr/>
          </p:nvSpPr>
          <p:spPr bwMode="auto">
            <a:xfrm>
              <a:off x="2562" y="618"/>
              <a:ext cx="1906" cy="3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77236" name="AutoShape 52"/>
          <p:cNvSpPr>
            <a:spLocks noChangeArrowheads="1"/>
          </p:cNvSpPr>
          <p:nvPr/>
        </p:nvSpPr>
        <p:spPr bwMode="auto">
          <a:xfrm>
            <a:off x="8747125" y="3933825"/>
            <a:ext cx="396875" cy="1800225"/>
          </a:xfrm>
          <a:prstGeom prst="curvedLeftArrow">
            <a:avLst>
              <a:gd name="adj1" fmla="val 88200"/>
              <a:gd name="adj2" fmla="val 180600"/>
              <a:gd name="adj3" fmla="val 66667"/>
            </a:avLst>
          </a:prstGeom>
          <a:solidFill>
            <a:schemeClr val="bg2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1" name="Text Box 3"/>
          <p:cNvSpPr txBox="1">
            <a:spLocks noChangeArrowheads="1"/>
          </p:cNvSpPr>
          <p:nvPr/>
        </p:nvSpPr>
        <p:spPr bwMode="auto">
          <a:xfrm>
            <a:off x="468313" y="404813"/>
            <a:ext cx="8207375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Arial" pitchFamily="34" charset="0"/>
              </a:rPr>
              <a:t>2. INFLUÊNCIA DA LR SOBRE O DESEMPENHO EMPRESARIAL EM EMPRESAS BRASILEIRAS (RAMO EDITORIAL)</a:t>
            </a:r>
            <a:endParaRPr lang="pt-BR" sz="2000" b="1">
              <a:latin typeface="Arial" pitchFamily="34" charset="0"/>
            </a:endParaRPr>
          </a:p>
        </p:txBody>
      </p:sp>
      <p:graphicFrame>
        <p:nvGraphicFramePr>
          <p:cNvPr id="478212" name="Group 4"/>
          <p:cNvGraphicFramePr>
            <a:graphicFrameLocks noGrp="1"/>
          </p:cNvGraphicFramePr>
          <p:nvPr/>
        </p:nvGraphicFramePr>
        <p:xfrm>
          <a:off x="539750" y="1412875"/>
          <a:ext cx="7848600" cy="4689475"/>
        </p:xfrm>
        <a:graphic>
          <a:graphicData uri="http://schemas.openxmlformats.org/drawingml/2006/table">
            <a:tbl>
              <a:tblPr/>
              <a:tblGrid>
                <a:gridCol w="5522913"/>
                <a:gridCol w="2325687"/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Critérios/Alternativas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Desempenho Global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Programas econômicos (PE)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0,58135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Programas de imagem (PI)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0,27491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Programas de cidadania (PC)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0,09805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Programas de serviço ao cliente (PS)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0,04569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Reutilização em mercado secundário (RMS)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0,10952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Reciclagem (R)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0,42476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Reuso de publicações atemporais (RV)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0,04707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Tratamento cuidados de produtos retornados (PR)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0,05030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Ações de propaganda e marketing (AP)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0,20394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Doações (D)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0,02067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Projetos educacionais e sociais (PES)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0,01089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Criação de emprego na reciclagem (ER)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0,08715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Atender clientes que solicitam edições passadas (AC)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0,04569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8259" name="WordArt 51"/>
          <p:cNvSpPr>
            <a:spLocks noChangeArrowheads="1" noChangeShapeType="1" noTextEdit="1"/>
          </p:cNvSpPr>
          <p:nvPr/>
        </p:nvSpPr>
        <p:spPr bwMode="auto">
          <a:xfrm>
            <a:off x="179388" y="692150"/>
            <a:ext cx="828675" cy="11144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pt-BR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 Black"/>
              </a:rPr>
              <a:t>AHP</a:t>
            </a:r>
          </a:p>
        </p:txBody>
      </p:sp>
      <p:sp>
        <p:nvSpPr>
          <p:cNvPr id="478260" name="Text Box 52"/>
          <p:cNvSpPr txBox="1">
            <a:spLocks noChangeArrowheads="1"/>
          </p:cNvSpPr>
          <p:nvPr/>
        </p:nvSpPr>
        <p:spPr bwMode="auto">
          <a:xfrm>
            <a:off x="3635375" y="6165850"/>
            <a:ext cx="3024188" cy="365125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b="1"/>
              <a:t>4 matrizes com 13 julgamentos</a:t>
            </a:r>
          </a:p>
        </p:txBody>
      </p:sp>
      <p:sp>
        <p:nvSpPr>
          <p:cNvPr id="478261" name="Text Box 53"/>
          <p:cNvSpPr txBox="1">
            <a:spLocks noChangeArrowheads="1"/>
          </p:cNvSpPr>
          <p:nvPr/>
        </p:nvSpPr>
        <p:spPr bwMode="auto">
          <a:xfrm>
            <a:off x="6659563" y="6308725"/>
            <a:ext cx="1800225" cy="365125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b="1"/>
              <a:t>0 &lt; CR &lt; 0,1067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5" name="Text Box 3"/>
          <p:cNvSpPr txBox="1">
            <a:spLocks noChangeArrowheads="1"/>
          </p:cNvSpPr>
          <p:nvPr/>
        </p:nvSpPr>
        <p:spPr bwMode="auto">
          <a:xfrm>
            <a:off x="468313" y="404813"/>
            <a:ext cx="8207375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Arial" pitchFamily="34" charset="0"/>
              </a:rPr>
              <a:t>2. INFLUÊNCIA DA LR SOBRE O DESEMPENHO EMPRESARIAL EM EMPRESAS BRASILEIRAS (RAMO EDITORIAL)</a:t>
            </a:r>
            <a:endParaRPr lang="pt-BR" sz="2000" b="1">
              <a:latin typeface="Arial" pitchFamily="34" charset="0"/>
            </a:endParaRPr>
          </a:p>
        </p:txBody>
      </p:sp>
      <p:graphicFrame>
        <p:nvGraphicFramePr>
          <p:cNvPr id="479236" name="Group 4"/>
          <p:cNvGraphicFramePr>
            <a:graphicFrameLocks noGrp="1"/>
          </p:cNvGraphicFramePr>
          <p:nvPr/>
        </p:nvGraphicFramePr>
        <p:xfrm>
          <a:off x="468313" y="1412875"/>
          <a:ext cx="7848600" cy="4689475"/>
        </p:xfrm>
        <a:graphic>
          <a:graphicData uri="http://schemas.openxmlformats.org/drawingml/2006/table">
            <a:tbl>
              <a:tblPr/>
              <a:tblGrid>
                <a:gridCol w="5522912"/>
                <a:gridCol w="2325688"/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Critérios/Alternativas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Desempenho Global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Programas econômicos (PE)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0,37050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Programas de imagem (PI)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0,34875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Programas de cidadania (PC)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0,10715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Programas de serviço ao cliente (PS)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0,17360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Reutilização em mercado secundário (RMS)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0,08103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Reciclagem (R)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0,16738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Reuso de publicações atemporais (RV)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0,08048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Tratamento cuidados de produtos retornados (PR)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0,05060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Ações de propaganda e marketing (AP)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0,28735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Doações (D)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0,06589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Projetos educacionais e sociais (PES)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0,05991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Criação de emprego na reciclagem (ER)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0,06692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Atender clientes que solicitam edições passadas (AC)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0,14045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9283" name="WordArt 51"/>
          <p:cNvSpPr>
            <a:spLocks noChangeArrowheads="1" noChangeShapeType="1" noTextEdit="1"/>
          </p:cNvSpPr>
          <p:nvPr/>
        </p:nvSpPr>
        <p:spPr bwMode="auto">
          <a:xfrm>
            <a:off x="179388" y="836613"/>
            <a:ext cx="9525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pt-BR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 Black"/>
              </a:rPr>
              <a:t>ANP</a:t>
            </a:r>
          </a:p>
        </p:txBody>
      </p:sp>
      <p:sp>
        <p:nvSpPr>
          <p:cNvPr id="479284" name="Text Box 52"/>
          <p:cNvSpPr txBox="1">
            <a:spLocks noChangeArrowheads="1"/>
          </p:cNvSpPr>
          <p:nvPr/>
        </p:nvSpPr>
        <p:spPr bwMode="auto">
          <a:xfrm>
            <a:off x="2555875" y="6237288"/>
            <a:ext cx="3959225" cy="365125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b="1"/>
              <a:t>12 novas matrizes com 37 julgamentos</a:t>
            </a:r>
          </a:p>
        </p:txBody>
      </p:sp>
      <p:sp>
        <p:nvSpPr>
          <p:cNvPr id="479285" name="Text Box 53"/>
          <p:cNvSpPr txBox="1">
            <a:spLocks noChangeArrowheads="1"/>
          </p:cNvSpPr>
          <p:nvPr/>
        </p:nvSpPr>
        <p:spPr bwMode="auto">
          <a:xfrm>
            <a:off x="6516688" y="6492875"/>
            <a:ext cx="1800225" cy="365125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b="1"/>
              <a:t>0 &lt; CR &lt; 0,1004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9" name="Text Box 1027"/>
          <p:cNvSpPr txBox="1">
            <a:spLocks noChangeArrowheads="1"/>
          </p:cNvSpPr>
          <p:nvPr/>
        </p:nvSpPr>
        <p:spPr bwMode="auto">
          <a:xfrm>
            <a:off x="609600" y="152400"/>
            <a:ext cx="6192838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Arial" pitchFamily="34" charset="0"/>
                <a:cs typeface="Arial" pitchFamily="34" charset="0"/>
              </a:rPr>
              <a:t>3. INDICADORES DE DESEMPENHO DA</a:t>
            </a:r>
            <a:r>
              <a:rPr lang="en-US" b="1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>
                <a:latin typeface="Arial" pitchFamily="34" charset="0"/>
                <a:cs typeface="Arial" pitchFamily="34" charset="0"/>
              </a:rPr>
              <a:t>LR</a:t>
            </a:r>
            <a:endParaRPr lang="pt-BR" sz="20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80260" name="Group 1028"/>
          <p:cNvGraphicFramePr>
            <a:graphicFrameLocks noGrp="1"/>
          </p:cNvGraphicFramePr>
          <p:nvPr/>
        </p:nvGraphicFramePr>
        <p:xfrm>
          <a:off x="0" y="658813"/>
          <a:ext cx="9144000" cy="6199187"/>
        </p:xfrm>
        <a:graphic>
          <a:graphicData uri="http://schemas.openxmlformats.org/drawingml/2006/table">
            <a:tbl>
              <a:tblPr/>
              <a:tblGrid>
                <a:gridCol w="2306638"/>
                <a:gridCol w="5005387"/>
                <a:gridCol w="1831975"/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Programas de LR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Indicadores de LR (Resultado das entrevistas)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Indicadores de LR (Propostos)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90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Programas Econômicos (PE)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-Economias por materiais retornados ao processo produtivo.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-Reuso de embalagens e venda como matéria-prima para outros processos.</a:t>
                      </a:r>
                      <a:endParaRPr kumimoji="0" lang="pt-B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Lucida Sans Unicode" pitchFamily="34" charset="0"/>
                        </a:rPr>
                        <a:t>-Revenda de produtos em mercados secundários.</a:t>
                      </a:r>
                      <a:endParaRPr kumimoji="0" lang="pt-B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Lucida Sans Unicode" pitchFamily="34" charset="0"/>
                        </a:rPr>
                        <a:t>-Reciclagem.</a:t>
                      </a:r>
                      <a:endParaRPr kumimoji="0" lang="pt-B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Recaptura de valor.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9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-Custos gerados pelas devoluções.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-Desembolso por ações sociais e meio ambientais.</a:t>
                      </a:r>
                      <a:endParaRPr kumimoji="0" lang="pt-B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Lucida Sans Unicode" pitchFamily="34" charset="0"/>
                        </a:rPr>
                        <a:t>-Despesas por treinamento de funcionários.</a:t>
                      </a:r>
                      <a:endParaRPr kumimoji="0" lang="pt-B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Lucida Sans Unicode" pitchFamily="34" charset="0"/>
                        </a:rPr>
                        <a:t>-Custos para operar o canal reverso (coleta, seleção, transporte, armazenagem)</a:t>
                      </a:r>
                      <a:endParaRPr kumimoji="0" lang="pt-B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Lucida Sans Unicode" pitchFamily="34" charset="0"/>
                        </a:rPr>
                        <a:t>-Custos para desenvolver novas tecnologias.</a:t>
                      </a:r>
                      <a:endParaRPr kumimoji="0" lang="pt-B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Custos de operação.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90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Programas de Imagem (PI)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-Propaganda como empresa responsável quanto aos seus produtos e processos.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-Desenvolvimento de novas tecnologias para aproveitar os materiais reciclados. </a:t>
                      </a:r>
                      <a:endParaRPr kumimoji="0" lang="pt-B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Inovação tecnológica.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9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-Destino adequado aos resíduos.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Incentivo à reciclagem.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90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Programas de Cidadania (PC)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-Projetos sociais.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-Projetos educacionais.</a:t>
                      </a:r>
                      <a:endParaRPr kumimoji="0" lang="pt-B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Ações sociais e ambientais.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9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-Criação de emprego para operar canal reverso.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Criação de empregos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90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Programas de Serviço ao Cliente (PS)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-Parcerias com </a:t>
                      </a:r>
                      <a:r>
                        <a:rPr kumimoji="0" lang="pt-BR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stakeholders.</a:t>
                      </a:r>
                      <a:endParaRPr kumimoji="0" lang="pt-B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-Políticas de retorno liberais.</a:t>
                      </a:r>
                      <a:endParaRPr kumimoji="0" lang="pt-B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Relações duradouras.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9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-Fidelização de clientes.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-Retornos bem definidos.</a:t>
                      </a:r>
                      <a:endParaRPr kumimoji="0" lang="pt-B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Serviços diferenciados.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Programas Legais (PL)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-Responsabilidade das empresas pelo destino correto de seus produtos no fim da vida útil.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-Estabelecimento de níveis mínimos de recuperação a serem cumpridos pelas empresas. </a:t>
                      </a:r>
                      <a:endParaRPr kumimoji="0" lang="pt-B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Cumprimento da legislação.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3" name="Text Box 3"/>
          <p:cNvSpPr txBox="1">
            <a:spLocks noChangeArrowheads="1"/>
          </p:cNvSpPr>
          <p:nvPr/>
        </p:nvSpPr>
        <p:spPr bwMode="auto">
          <a:xfrm>
            <a:off x="395288" y="476250"/>
            <a:ext cx="6192837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Arial" pitchFamily="34" charset="0"/>
                <a:cs typeface="Arial" pitchFamily="34" charset="0"/>
              </a:rPr>
              <a:t>3. INDICADORES DE DESEMPENHO DA</a:t>
            </a:r>
            <a:r>
              <a:rPr lang="en-US" b="1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>
                <a:latin typeface="Arial" pitchFamily="34" charset="0"/>
                <a:cs typeface="Arial" pitchFamily="34" charset="0"/>
              </a:rPr>
              <a:t>LR</a:t>
            </a:r>
            <a:endParaRPr lang="pt-BR" sz="2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81284" name="Text Box 3"/>
          <p:cNvSpPr txBox="1">
            <a:spLocks noChangeArrowheads="1"/>
          </p:cNvSpPr>
          <p:nvPr/>
        </p:nvSpPr>
        <p:spPr bwMode="auto">
          <a:xfrm>
            <a:off x="2771775" y="1341438"/>
            <a:ext cx="3167063" cy="3333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Arial" pitchFamily="34" charset="0"/>
                <a:cs typeface="Arial" pitchFamily="34" charset="0"/>
              </a:rPr>
              <a:t>DESEMPENHO EMPRESARIAL</a:t>
            </a:r>
            <a:endParaRPr lang="pt-BR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81285" name="Text Box 4"/>
          <p:cNvSpPr txBox="1">
            <a:spLocks noChangeArrowheads="1"/>
          </p:cNvSpPr>
          <p:nvPr/>
        </p:nvSpPr>
        <p:spPr bwMode="auto">
          <a:xfrm>
            <a:off x="0" y="2493963"/>
            <a:ext cx="2051050" cy="6683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Arial" pitchFamily="34" charset="0"/>
                <a:cs typeface="Arial" pitchFamily="34" charset="0"/>
              </a:rPr>
              <a:t>INDICADORES DA PERSPECTIVA FINANCEIRA (F)</a:t>
            </a:r>
            <a:endParaRPr lang="pt-BR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81286" name="Text Box 5"/>
          <p:cNvSpPr txBox="1">
            <a:spLocks noChangeArrowheads="1"/>
          </p:cNvSpPr>
          <p:nvPr/>
        </p:nvSpPr>
        <p:spPr bwMode="auto">
          <a:xfrm>
            <a:off x="2339975" y="2493963"/>
            <a:ext cx="2016125" cy="6683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Arial" pitchFamily="34" charset="0"/>
                <a:cs typeface="Arial" pitchFamily="34" charset="0"/>
              </a:rPr>
              <a:t>INDICADORES DA PERSPECTIVA DOS CLIENTES (C)</a:t>
            </a:r>
            <a:endParaRPr lang="pt-BR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81287" name="Text Box 6"/>
          <p:cNvSpPr txBox="1">
            <a:spLocks noChangeArrowheads="1"/>
          </p:cNvSpPr>
          <p:nvPr/>
        </p:nvSpPr>
        <p:spPr bwMode="auto">
          <a:xfrm>
            <a:off x="4572000" y="2349500"/>
            <a:ext cx="2016125" cy="850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Arial" pitchFamily="34" charset="0"/>
                <a:cs typeface="Arial" pitchFamily="34" charset="0"/>
              </a:rPr>
              <a:t>INDICADORES DA PERSPECTIVA DOS PROCESSOS INTERNOS (P)</a:t>
            </a:r>
            <a:endParaRPr lang="pt-BR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81288" name="Text Box 7"/>
          <p:cNvSpPr txBox="1">
            <a:spLocks noChangeArrowheads="1"/>
          </p:cNvSpPr>
          <p:nvPr/>
        </p:nvSpPr>
        <p:spPr bwMode="auto">
          <a:xfrm>
            <a:off x="6804025" y="2349500"/>
            <a:ext cx="2016125" cy="850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Arial" pitchFamily="34" charset="0"/>
                <a:cs typeface="Arial" pitchFamily="34" charset="0"/>
              </a:rPr>
              <a:t>INDICADORES DA PERSPECTIVA DO APRENDIZADO E CRESCIMENTO (A)</a:t>
            </a:r>
            <a:endParaRPr lang="pt-BR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81289" name="Text Box 8"/>
          <p:cNvSpPr txBox="1">
            <a:spLocks noChangeArrowheads="1"/>
          </p:cNvSpPr>
          <p:nvPr/>
        </p:nvSpPr>
        <p:spPr bwMode="auto">
          <a:xfrm>
            <a:off x="0" y="4078288"/>
            <a:ext cx="1692275" cy="485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Arial" pitchFamily="34" charset="0"/>
                <a:cs typeface="Arial" pitchFamily="34" charset="0"/>
              </a:rPr>
              <a:t>PROGRAMAS ECONÔMICOS (PE) </a:t>
            </a:r>
            <a:endParaRPr lang="pt-BR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81290" name="Text Box 9"/>
          <p:cNvSpPr txBox="1">
            <a:spLocks noChangeArrowheads="1"/>
          </p:cNvSpPr>
          <p:nvPr/>
        </p:nvSpPr>
        <p:spPr bwMode="auto">
          <a:xfrm>
            <a:off x="1835150" y="4078288"/>
            <a:ext cx="1692275" cy="485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Arial" pitchFamily="34" charset="0"/>
                <a:cs typeface="Arial" pitchFamily="34" charset="0"/>
              </a:rPr>
              <a:t>PROGRAMAS IMAGEM (PI) </a:t>
            </a:r>
            <a:endParaRPr lang="pt-BR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81291" name="Text Box 10"/>
          <p:cNvSpPr txBox="1">
            <a:spLocks noChangeArrowheads="1"/>
          </p:cNvSpPr>
          <p:nvPr/>
        </p:nvSpPr>
        <p:spPr bwMode="auto">
          <a:xfrm>
            <a:off x="3635375" y="4078288"/>
            <a:ext cx="1692275" cy="485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Arial" pitchFamily="34" charset="0"/>
                <a:cs typeface="Arial" pitchFamily="34" charset="0"/>
              </a:rPr>
              <a:t>PROGRAMAS CIDADANIA (PC) </a:t>
            </a:r>
            <a:endParaRPr lang="pt-BR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81292" name="Text Box 11"/>
          <p:cNvSpPr txBox="1">
            <a:spLocks noChangeArrowheads="1"/>
          </p:cNvSpPr>
          <p:nvPr/>
        </p:nvSpPr>
        <p:spPr bwMode="auto">
          <a:xfrm>
            <a:off x="5435600" y="4078288"/>
            <a:ext cx="1692275" cy="485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Arial" pitchFamily="34" charset="0"/>
                <a:cs typeface="Arial" pitchFamily="34" charset="0"/>
              </a:rPr>
              <a:t>PROGRAMAS LEGAIS (PL) </a:t>
            </a:r>
            <a:endParaRPr lang="pt-BR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81293" name="Text Box 12"/>
          <p:cNvSpPr txBox="1">
            <a:spLocks noChangeArrowheads="1"/>
          </p:cNvSpPr>
          <p:nvPr/>
        </p:nvSpPr>
        <p:spPr bwMode="auto">
          <a:xfrm>
            <a:off x="7235825" y="4078288"/>
            <a:ext cx="1692275" cy="6683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Arial" pitchFamily="34" charset="0"/>
                <a:cs typeface="Arial" pitchFamily="34" charset="0"/>
              </a:rPr>
              <a:t>PROGRAMAS   SERVIÇO AO CLIENTE (PS) </a:t>
            </a:r>
            <a:endParaRPr lang="pt-BR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81294" name="Line 13"/>
          <p:cNvSpPr>
            <a:spLocks noChangeShapeType="1"/>
          </p:cNvSpPr>
          <p:nvPr/>
        </p:nvSpPr>
        <p:spPr bwMode="auto">
          <a:xfrm>
            <a:off x="684213" y="3141663"/>
            <a:ext cx="0" cy="936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81295" name="Line 14"/>
          <p:cNvSpPr>
            <a:spLocks noChangeShapeType="1"/>
          </p:cNvSpPr>
          <p:nvPr/>
        </p:nvSpPr>
        <p:spPr bwMode="auto">
          <a:xfrm>
            <a:off x="684213" y="3141663"/>
            <a:ext cx="1439862" cy="936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81296" name="Line 15"/>
          <p:cNvSpPr>
            <a:spLocks noChangeShapeType="1"/>
          </p:cNvSpPr>
          <p:nvPr/>
        </p:nvSpPr>
        <p:spPr bwMode="auto">
          <a:xfrm>
            <a:off x="684213" y="3141663"/>
            <a:ext cx="3382962" cy="936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81297" name="Line 16"/>
          <p:cNvSpPr>
            <a:spLocks noChangeShapeType="1"/>
          </p:cNvSpPr>
          <p:nvPr/>
        </p:nvSpPr>
        <p:spPr bwMode="auto">
          <a:xfrm>
            <a:off x="3059113" y="3141663"/>
            <a:ext cx="0" cy="936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81298" name="Line 17"/>
          <p:cNvSpPr>
            <a:spLocks noChangeShapeType="1"/>
          </p:cNvSpPr>
          <p:nvPr/>
        </p:nvSpPr>
        <p:spPr bwMode="auto">
          <a:xfrm>
            <a:off x="3059113" y="3141663"/>
            <a:ext cx="1081087" cy="936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81299" name="Line 18"/>
          <p:cNvSpPr>
            <a:spLocks noChangeShapeType="1"/>
          </p:cNvSpPr>
          <p:nvPr/>
        </p:nvSpPr>
        <p:spPr bwMode="auto">
          <a:xfrm flipH="1">
            <a:off x="684213" y="3141663"/>
            <a:ext cx="2374900" cy="936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81300" name="Line 19"/>
          <p:cNvSpPr>
            <a:spLocks noChangeShapeType="1"/>
          </p:cNvSpPr>
          <p:nvPr/>
        </p:nvSpPr>
        <p:spPr bwMode="auto">
          <a:xfrm>
            <a:off x="3059113" y="3141663"/>
            <a:ext cx="4465637" cy="936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81301" name="Line 20"/>
          <p:cNvSpPr>
            <a:spLocks noChangeShapeType="1"/>
          </p:cNvSpPr>
          <p:nvPr/>
        </p:nvSpPr>
        <p:spPr bwMode="auto">
          <a:xfrm>
            <a:off x="6084888" y="3214688"/>
            <a:ext cx="0" cy="863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81302" name="Line 21"/>
          <p:cNvSpPr>
            <a:spLocks noChangeShapeType="1"/>
          </p:cNvSpPr>
          <p:nvPr/>
        </p:nvSpPr>
        <p:spPr bwMode="auto">
          <a:xfrm flipH="1">
            <a:off x="3203575" y="3214688"/>
            <a:ext cx="2881313" cy="863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81303" name="Line 22"/>
          <p:cNvSpPr>
            <a:spLocks noChangeShapeType="1"/>
          </p:cNvSpPr>
          <p:nvPr/>
        </p:nvSpPr>
        <p:spPr bwMode="auto">
          <a:xfrm flipH="1">
            <a:off x="971550" y="3214688"/>
            <a:ext cx="5113338" cy="863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81304" name="Line 23"/>
          <p:cNvSpPr>
            <a:spLocks noChangeShapeType="1"/>
          </p:cNvSpPr>
          <p:nvPr/>
        </p:nvSpPr>
        <p:spPr bwMode="auto">
          <a:xfrm flipH="1">
            <a:off x="5076825" y="3214688"/>
            <a:ext cx="2879725" cy="863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81305" name="Line 24"/>
          <p:cNvSpPr>
            <a:spLocks noChangeShapeType="1"/>
          </p:cNvSpPr>
          <p:nvPr/>
        </p:nvSpPr>
        <p:spPr bwMode="auto">
          <a:xfrm flipH="1">
            <a:off x="2700338" y="3214688"/>
            <a:ext cx="5256212" cy="863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81306" name="Line 25"/>
          <p:cNvSpPr>
            <a:spLocks noChangeShapeType="1"/>
          </p:cNvSpPr>
          <p:nvPr/>
        </p:nvSpPr>
        <p:spPr bwMode="auto">
          <a:xfrm flipH="1">
            <a:off x="1331913" y="3214688"/>
            <a:ext cx="6624637" cy="792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81307" name="Text Box 77"/>
          <p:cNvSpPr txBox="1">
            <a:spLocks noChangeArrowheads="1"/>
          </p:cNvSpPr>
          <p:nvPr/>
        </p:nvSpPr>
        <p:spPr bwMode="auto">
          <a:xfrm>
            <a:off x="0" y="4941888"/>
            <a:ext cx="1403350" cy="485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200" b="1">
                <a:latin typeface="Arial" pitchFamily="34" charset="0"/>
                <a:cs typeface="Arial" pitchFamily="34" charset="0"/>
              </a:rPr>
              <a:t>-Recaptura de valor (RP)</a:t>
            </a:r>
          </a:p>
        </p:txBody>
      </p:sp>
      <p:sp>
        <p:nvSpPr>
          <p:cNvPr id="481308" name="Text Box 79"/>
          <p:cNvSpPr txBox="1">
            <a:spLocks noChangeArrowheads="1"/>
          </p:cNvSpPr>
          <p:nvPr/>
        </p:nvSpPr>
        <p:spPr bwMode="auto">
          <a:xfrm>
            <a:off x="395288" y="5734050"/>
            <a:ext cx="1403350" cy="485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200" b="1">
                <a:latin typeface="Arial" pitchFamily="34" charset="0"/>
                <a:cs typeface="Arial" pitchFamily="34" charset="0"/>
              </a:rPr>
              <a:t>-Custos de operação (CO)</a:t>
            </a:r>
          </a:p>
        </p:txBody>
      </p:sp>
      <p:sp>
        <p:nvSpPr>
          <p:cNvPr id="481309" name="Text Box 80"/>
          <p:cNvSpPr txBox="1">
            <a:spLocks noChangeArrowheads="1"/>
          </p:cNvSpPr>
          <p:nvPr/>
        </p:nvSpPr>
        <p:spPr bwMode="auto">
          <a:xfrm>
            <a:off x="1692275" y="4941888"/>
            <a:ext cx="1403350" cy="485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200" b="1">
                <a:latin typeface="Arial" pitchFamily="34" charset="0"/>
                <a:cs typeface="Arial" pitchFamily="34" charset="0"/>
              </a:rPr>
              <a:t>-Inovação tecnológica (IT)</a:t>
            </a:r>
          </a:p>
        </p:txBody>
      </p:sp>
      <p:sp>
        <p:nvSpPr>
          <p:cNvPr id="481310" name="Text Box 81"/>
          <p:cNvSpPr txBox="1">
            <a:spLocks noChangeArrowheads="1"/>
          </p:cNvSpPr>
          <p:nvPr/>
        </p:nvSpPr>
        <p:spPr bwMode="auto">
          <a:xfrm>
            <a:off x="2051050" y="5734050"/>
            <a:ext cx="1403350" cy="485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200" b="1">
                <a:latin typeface="Arial" pitchFamily="34" charset="0"/>
                <a:cs typeface="Arial" pitchFamily="34" charset="0"/>
              </a:rPr>
              <a:t>-Incentivo à reciclagem (IR)</a:t>
            </a:r>
          </a:p>
        </p:txBody>
      </p:sp>
      <p:sp>
        <p:nvSpPr>
          <p:cNvPr id="481311" name="Text Box 82"/>
          <p:cNvSpPr txBox="1">
            <a:spLocks noChangeArrowheads="1"/>
          </p:cNvSpPr>
          <p:nvPr/>
        </p:nvSpPr>
        <p:spPr bwMode="auto">
          <a:xfrm>
            <a:off x="3419475" y="4941888"/>
            <a:ext cx="1474788" cy="485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200" b="1">
                <a:latin typeface="Arial" pitchFamily="34" charset="0"/>
                <a:cs typeface="Arial" pitchFamily="34" charset="0"/>
              </a:rPr>
              <a:t>-Ações sociais e ambientais (AS)</a:t>
            </a:r>
          </a:p>
        </p:txBody>
      </p:sp>
      <p:sp>
        <p:nvSpPr>
          <p:cNvPr id="481312" name="Text Box 83"/>
          <p:cNvSpPr txBox="1">
            <a:spLocks noChangeArrowheads="1"/>
          </p:cNvSpPr>
          <p:nvPr/>
        </p:nvSpPr>
        <p:spPr bwMode="auto">
          <a:xfrm>
            <a:off x="3995738" y="5734050"/>
            <a:ext cx="1403350" cy="485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200" b="1">
                <a:latin typeface="Arial" pitchFamily="34" charset="0"/>
                <a:cs typeface="Arial" pitchFamily="34" charset="0"/>
              </a:rPr>
              <a:t>-Criação de emprego (CE)</a:t>
            </a:r>
            <a:r>
              <a:rPr lang="pt-BR" sz="120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81313" name="Text Box 84"/>
          <p:cNvSpPr txBox="1">
            <a:spLocks noChangeArrowheads="1"/>
          </p:cNvSpPr>
          <p:nvPr/>
        </p:nvSpPr>
        <p:spPr bwMode="auto">
          <a:xfrm>
            <a:off x="5292725" y="4941888"/>
            <a:ext cx="1584325" cy="485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200" b="1">
                <a:latin typeface="Arial" pitchFamily="34" charset="0"/>
                <a:cs typeface="Arial" pitchFamily="34" charset="0"/>
              </a:rPr>
              <a:t>Cumprimento da legislação (CL)</a:t>
            </a:r>
          </a:p>
        </p:txBody>
      </p:sp>
      <p:sp>
        <p:nvSpPr>
          <p:cNvPr id="481314" name="Text Box 85"/>
          <p:cNvSpPr txBox="1">
            <a:spLocks noChangeArrowheads="1"/>
          </p:cNvSpPr>
          <p:nvPr/>
        </p:nvSpPr>
        <p:spPr bwMode="auto">
          <a:xfrm>
            <a:off x="7019925" y="4941888"/>
            <a:ext cx="1511300" cy="485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200" b="1">
                <a:latin typeface="Arial" pitchFamily="34" charset="0"/>
                <a:cs typeface="Arial" pitchFamily="34" charset="0"/>
              </a:rPr>
              <a:t>-Relações duradouras (RC)</a:t>
            </a:r>
          </a:p>
        </p:txBody>
      </p:sp>
      <p:sp>
        <p:nvSpPr>
          <p:cNvPr id="481315" name="Text Box 86"/>
          <p:cNvSpPr txBox="1">
            <a:spLocks noChangeArrowheads="1"/>
          </p:cNvSpPr>
          <p:nvPr/>
        </p:nvSpPr>
        <p:spPr bwMode="auto">
          <a:xfrm>
            <a:off x="7308850" y="5734050"/>
            <a:ext cx="1512888" cy="485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200" b="1">
                <a:latin typeface="Arial" pitchFamily="34" charset="0"/>
                <a:cs typeface="Arial" pitchFamily="34" charset="0"/>
              </a:rPr>
              <a:t>-Serviço diferenciado (SD)</a:t>
            </a:r>
          </a:p>
        </p:txBody>
      </p:sp>
      <p:sp>
        <p:nvSpPr>
          <p:cNvPr id="481316" name="Line 93"/>
          <p:cNvSpPr>
            <a:spLocks noChangeShapeType="1"/>
          </p:cNvSpPr>
          <p:nvPr/>
        </p:nvSpPr>
        <p:spPr bwMode="auto">
          <a:xfrm>
            <a:off x="6227763" y="4581525"/>
            <a:ext cx="0" cy="360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81317" name="Line 96"/>
          <p:cNvSpPr>
            <a:spLocks noChangeShapeType="1"/>
          </p:cNvSpPr>
          <p:nvPr/>
        </p:nvSpPr>
        <p:spPr bwMode="auto">
          <a:xfrm>
            <a:off x="0" y="3717925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81318" name="Line 97"/>
          <p:cNvSpPr>
            <a:spLocks noChangeShapeType="1"/>
          </p:cNvSpPr>
          <p:nvPr/>
        </p:nvSpPr>
        <p:spPr bwMode="auto">
          <a:xfrm>
            <a:off x="0" y="3717925"/>
            <a:ext cx="0" cy="280828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81319" name="Line 98"/>
          <p:cNvSpPr>
            <a:spLocks noChangeShapeType="1"/>
          </p:cNvSpPr>
          <p:nvPr/>
        </p:nvSpPr>
        <p:spPr bwMode="auto">
          <a:xfrm>
            <a:off x="0" y="4797425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81320" name="Line 99"/>
          <p:cNvSpPr>
            <a:spLocks noChangeShapeType="1"/>
          </p:cNvSpPr>
          <p:nvPr/>
        </p:nvSpPr>
        <p:spPr bwMode="auto">
          <a:xfrm>
            <a:off x="9144000" y="3717925"/>
            <a:ext cx="0" cy="280828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81321" name="Text Box 100"/>
          <p:cNvSpPr txBox="1">
            <a:spLocks noChangeArrowheads="1"/>
          </p:cNvSpPr>
          <p:nvPr/>
        </p:nvSpPr>
        <p:spPr bwMode="auto">
          <a:xfrm>
            <a:off x="1042988" y="2133600"/>
            <a:ext cx="7207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b="1">
                <a:latin typeface="Arial" pitchFamily="34" charset="0"/>
                <a:cs typeface="Arial" pitchFamily="34" charset="0"/>
              </a:rPr>
              <a:t>0.25</a:t>
            </a:r>
          </a:p>
        </p:txBody>
      </p:sp>
      <p:sp>
        <p:nvSpPr>
          <p:cNvPr id="481322" name="Text Box 101"/>
          <p:cNvSpPr txBox="1">
            <a:spLocks noChangeArrowheads="1"/>
          </p:cNvSpPr>
          <p:nvPr/>
        </p:nvSpPr>
        <p:spPr bwMode="auto">
          <a:xfrm>
            <a:off x="2916238" y="2133600"/>
            <a:ext cx="7207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b="1">
                <a:latin typeface="Arial" pitchFamily="34" charset="0"/>
                <a:cs typeface="Arial" pitchFamily="34" charset="0"/>
              </a:rPr>
              <a:t>0.25</a:t>
            </a:r>
          </a:p>
        </p:txBody>
      </p:sp>
      <p:sp>
        <p:nvSpPr>
          <p:cNvPr id="481323" name="Text Box 102"/>
          <p:cNvSpPr txBox="1">
            <a:spLocks noChangeArrowheads="1"/>
          </p:cNvSpPr>
          <p:nvPr/>
        </p:nvSpPr>
        <p:spPr bwMode="auto">
          <a:xfrm>
            <a:off x="5651500" y="2062163"/>
            <a:ext cx="7207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b="1">
                <a:latin typeface="Arial" pitchFamily="34" charset="0"/>
                <a:cs typeface="Arial" pitchFamily="34" charset="0"/>
              </a:rPr>
              <a:t>0.25</a:t>
            </a:r>
          </a:p>
        </p:txBody>
      </p:sp>
      <p:sp>
        <p:nvSpPr>
          <p:cNvPr id="481324" name="Text Box 103"/>
          <p:cNvSpPr txBox="1">
            <a:spLocks noChangeArrowheads="1"/>
          </p:cNvSpPr>
          <p:nvPr/>
        </p:nvSpPr>
        <p:spPr bwMode="auto">
          <a:xfrm>
            <a:off x="7956550" y="2062163"/>
            <a:ext cx="7207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b="1">
                <a:latin typeface="Arial" pitchFamily="34" charset="0"/>
                <a:cs typeface="Arial" pitchFamily="34" charset="0"/>
              </a:rPr>
              <a:t>0.25</a:t>
            </a:r>
          </a:p>
        </p:txBody>
      </p:sp>
      <p:sp>
        <p:nvSpPr>
          <p:cNvPr id="481325" name="Text Box 104"/>
          <p:cNvSpPr txBox="1">
            <a:spLocks noChangeArrowheads="1"/>
          </p:cNvSpPr>
          <p:nvPr/>
        </p:nvSpPr>
        <p:spPr bwMode="auto">
          <a:xfrm>
            <a:off x="0" y="3862388"/>
            <a:ext cx="10080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b="1">
                <a:latin typeface="Arial" pitchFamily="34" charset="0"/>
                <a:cs typeface="Arial" pitchFamily="34" charset="0"/>
              </a:rPr>
              <a:t>0.55715</a:t>
            </a:r>
          </a:p>
        </p:txBody>
      </p:sp>
      <p:sp>
        <p:nvSpPr>
          <p:cNvPr id="481326" name="Text Box 105"/>
          <p:cNvSpPr txBox="1">
            <a:spLocks noChangeArrowheads="1"/>
          </p:cNvSpPr>
          <p:nvPr/>
        </p:nvSpPr>
        <p:spPr bwMode="auto">
          <a:xfrm>
            <a:off x="2051050" y="3862388"/>
            <a:ext cx="10080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Arial" pitchFamily="34" charset="0"/>
                <a:cs typeface="Arial" pitchFamily="34" charset="0"/>
              </a:rPr>
              <a:t>0.24654</a:t>
            </a:r>
            <a:endParaRPr lang="pt-BR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81327" name="Text Box 106"/>
          <p:cNvSpPr txBox="1">
            <a:spLocks noChangeArrowheads="1"/>
          </p:cNvSpPr>
          <p:nvPr/>
        </p:nvSpPr>
        <p:spPr bwMode="auto">
          <a:xfrm>
            <a:off x="4067175" y="3862388"/>
            <a:ext cx="10080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b="1">
                <a:latin typeface="Arial" pitchFamily="34" charset="0"/>
                <a:cs typeface="Arial" pitchFamily="34" charset="0"/>
              </a:rPr>
              <a:t>0.05816</a:t>
            </a:r>
          </a:p>
        </p:txBody>
      </p:sp>
      <p:sp>
        <p:nvSpPr>
          <p:cNvPr id="481328" name="Text Box 107"/>
          <p:cNvSpPr txBox="1">
            <a:spLocks noChangeArrowheads="1"/>
          </p:cNvSpPr>
          <p:nvPr/>
        </p:nvSpPr>
        <p:spPr bwMode="auto">
          <a:xfrm>
            <a:off x="6011863" y="3862388"/>
            <a:ext cx="10080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b="1">
                <a:latin typeface="Arial" pitchFamily="34" charset="0"/>
                <a:cs typeface="Arial" pitchFamily="34" charset="0"/>
              </a:rPr>
              <a:t>0.01704</a:t>
            </a:r>
          </a:p>
        </p:txBody>
      </p:sp>
      <p:sp>
        <p:nvSpPr>
          <p:cNvPr id="481329" name="Text Box 108"/>
          <p:cNvSpPr txBox="1">
            <a:spLocks noChangeArrowheads="1"/>
          </p:cNvSpPr>
          <p:nvPr/>
        </p:nvSpPr>
        <p:spPr bwMode="auto">
          <a:xfrm>
            <a:off x="7596188" y="3862388"/>
            <a:ext cx="10080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b="1">
                <a:latin typeface="Arial" pitchFamily="34" charset="0"/>
                <a:cs typeface="Arial" pitchFamily="34" charset="0"/>
              </a:rPr>
              <a:t>0.12111</a:t>
            </a:r>
          </a:p>
        </p:txBody>
      </p:sp>
      <p:sp>
        <p:nvSpPr>
          <p:cNvPr id="481330" name="Line 110"/>
          <p:cNvSpPr>
            <a:spLocks noChangeShapeType="1"/>
          </p:cNvSpPr>
          <p:nvPr/>
        </p:nvSpPr>
        <p:spPr bwMode="auto">
          <a:xfrm flipH="1">
            <a:off x="1258888" y="4581525"/>
            <a:ext cx="288925" cy="360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81331" name="Line 111"/>
          <p:cNvSpPr>
            <a:spLocks noChangeShapeType="1"/>
          </p:cNvSpPr>
          <p:nvPr/>
        </p:nvSpPr>
        <p:spPr bwMode="auto">
          <a:xfrm>
            <a:off x="1547813" y="4581525"/>
            <a:ext cx="144462" cy="1152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81332" name="Line 112"/>
          <p:cNvSpPr>
            <a:spLocks noChangeShapeType="1"/>
          </p:cNvSpPr>
          <p:nvPr/>
        </p:nvSpPr>
        <p:spPr bwMode="auto">
          <a:xfrm flipH="1">
            <a:off x="2987675" y="4581525"/>
            <a:ext cx="144463" cy="360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81333" name="Line 113"/>
          <p:cNvSpPr>
            <a:spLocks noChangeShapeType="1"/>
          </p:cNvSpPr>
          <p:nvPr/>
        </p:nvSpPr>
        <p:spPr bwMode="auto">
          <a:xfrm>
            <a:off x="3132138" y="4581525"/>
            <a:ext cx="287337" cy="1152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81334" name="Line 114"/>
          <p:cNvSpPr>
            <a:spLocks noChangeShapeType="1"/>
          </p:cNvSpPr>
          <p:nvPr/>
        </p:nvSpPr>
        <p:spPr bwMode="auto">
          <a:xfrm flipH="1">
            <a:off x="4787900" y="4581525"/>
            <a:ext cx="288925" cy="360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81335" name="Line 115"/>
          <p:cNvSpPr>
            <a:spLocks noChangeShapeType="1"/>
          </p:cNvSpPr>
          <p:nvPr/>
        </p:nvSpPr>
        <p:spPr bwMode="auto">
          <a:xfrm>
            <a:off x="5076825" y="4581525"/>
            <a:ext cx="215900" cy="1152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81336" name="Line 116"/>
          <p:cNvSpPr>
            <a:spLocks noChangeShapeType="1"/>
          </p:cNvSpPr>
          <p:nvPr/>
        </p:nvSpPr>
        <p:spPr bwMode="auto">
          <a:xfrm flipH="1">
            <a:off x="8388350" y="4725988"/>
            <a:ext cx="215900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81337" name="Line 117"/>
          <p:cNvSpPr>
            <a:spLocks noChangeShapeType="1"/>
          </p:cNvSpPr>
          <p:nvPr/>
        </p:nvSpPr>
        <p:spPr bwMode="auto">
          <a:xfrm>
            <a:off x="8604250" y="4725988"/>
            <a:ext cx="144463" cy="1008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81338" name="Line 119"/>
          <p:cNvSpPr>
            <a:spLocks noChangeShapeType="1"/>
          </p:cNvSpPr>
          <p:nvPr/>
        </p:nvSpPr>
        <p:spPr bwMode="auto">
          <a:xfrm flipH="1">
            <a:off x="1763713" y="1701800"/>
            <a:ext cx="2376487" cy="7921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81339" name="Line 120"/>
          <p:cNvSpPr>
            <a:spLocks noChangeShapeType="1"/>
          </p:cNvSpPr>
          <p:nvPr/>
        </p:nvSpPr>
        <p:spPr bwMode="auto">
          <a:xfrm flipH="1">
            <a:off x="3563938" y="1701800"/>
            <a:ext cx="576262" cy="7921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81340" name="Line 121"/>
          <p:cNvSpPr>
            <a:spLocks noChangeShapeType="1"/>
          </p:cNvSpPr>
          <p:nvPr/>
        </p:nvSpPr>
        <p:spPr bwMode="auto">
          <a:xfrm>
            <a:off x="4140200" y="1701800"/>
            <a:ext cx="1008063" cy="647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81341" name="Line 122"/>
          <p:cNvSpPr>
            <a:spLocks noChangeShapeType="1"/>
          </p:cNvSpPr>
          <p:nvPr/>
        </p:nvSpPr>
        <p:spPr bwMode="auto">
          <a:xfrm>
            <a:off x="4140200" y="1701800"/>
            <a:ext cx="3240088" cy="647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81342" name="Line 98"/>
          <p:cNvSpPr>
            <a:spLocks noChangeShapeType="1"/>
          </p:cNvSpPr>
          <p:nvPr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81343" name="AutoShape 63"/>
          <p:cNvSpPr>
            <a:spLocks noChangeArrowheads="1"/>
          </p:cNvSpPr>
          <p:nvPr/>
        </p:nvSpPr>
        <p:spPr bwMode="auto">
          <a:xfrm>
            <a:off x="8820150" y="5013325"/>
            <a:ext cx="323850" cy="1439863"/>
          </a:xfrm>
          <a:prstGeom prst="curvedLeftArrow">
            <a:avLst>
              <a:gd name="adj1" fmla="val 86452"/>
              <a:gd name="adj2" fmla="val 177020"/>
              <a:gd name="adj3" fmla="val 66667"/>
            </a:avLst>
          </a:prstGeom>
          <a:solidFill>
            <a:schemeClr val="bg2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81344" name="WordArt 64"/>
          <p:cNvSpPr>
            <a:spLocks noChangeArrowheads="1" noChangeShapeType="1" noTextEdit="1"/>
          </p:cNvSpPr>
          <p:nvPr/>
        </p:nvSpPr>
        <p:spPr bwMode="auto">
          <a:xfrm>
            <a:off x="179388" y="836613"/>
            <a:ext cx="9525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pt-BR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 Black"/>
              </a:rPr>
              <a:t>ANP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2307" name="Group 2051"/>
          <p:cNvGraphicFramePr>
            <a:graphicFrameLocks noGrp="1"/>
          </p:cNvGraphicFramePr>
          <p:nvPr/>
        </p:nvGraphicFramePr>
        <p:xfrm>
          <a:off x="684213" y="1268413"/>
          <a:ext cx="5661025" cy="5024437"/>
        </p:xfrm>
        <a:graphic>
          <a:graphicData uri="http://schemas.openxmlformats.org/drawingml/2006/table">
            <a:tbl>
              <a:tblPr/>
              <a:tblGrid>
                <a:gridCol w="4130675"/>
                <a:gridCol w="1530350"/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MS Mincho" pitchFamily="49" charset="-128"/>
                        </a:rPr>
                        <a:t>Critérios/Alternativas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MS Mincho" pitchFamily="49" charset="-128"/>
                        </a:rPr>
                        <a:t>Prioridades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MS Mincho" pitchFamily="49" charset="-128"/>
                        </a:rPr>
                        <a:t>Programas econômicos (PE)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MS Mincho" pitchFamily="49" charset="-128"/>
                        </a:rPr>
                        <a:t>0,55715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MS Mincho" pitchFamily="49" charset="-128"/>
                        </a:rPr>
                        <a:t>Programas de imagem (PI)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MS Mincho" pitchFamily="49" charset="-128"/>
                        </a:rPr>
                        <a:t>0,24654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MS Mincho" pitchFamily="49" charset="-128"/>
                        </a:rPr>
                        <a:t>Programas de serviço ao cliente (PS)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MS Mincho" pitchFamily="49" charset="-128"/>
                        </a:rPr>
                        <a:t>0,12111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MS Mincho" pitchFamily="49" charset="-128"/>
                        </a:rPr>
                        <a:t>Programas de cidadania (PC)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MS Mincho" pitchFamily="49" charset="-128"/>
                        </a:rPr>
                        <a:t>0,05816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MS Mincho" pitchFamily="49" charset="-128"/>
                        </a:rPr>
                        <a:t>Programas legais (PL)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MS Mincho" pitchFamily="49" charset="-128"/>
                        </a:rPr>
                        <a:t>0,01704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MS Mincho" pitchFamily="49" charset="-128"/>
                        </a:rPr>
                        <a:t>Recaptura de valor (RP)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MS Mincho" pitchFamily="49" charset="-128"/>
                        </a:rPr>
                        <a:t>0,20681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MS Mincho" pitchFamily="49" charset="-128"/>
                        </a:rPr>
                        <a:t>Custos de operação (CO)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MS Mincho" pitchFamily="49" charset="-128"/>
                        </a:rPr>
                        <a:t>0,30134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MS Mincho" pitchFamily="49" charset="-128"/>
                        </a:rPr>
                        <a:t>Inovação tecnológica (IT)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MS Mincho" pitchFamily="49" charset="-128"/>
                        </a:rPr>
                        <a:t>0,13276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MS Mincho" pitchFamily="49" charset="-128"/>
                        </a:rPr>
                        <a:t>Incentivo à reciclagem (IR)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MS Mincho" pitchFamily="49" charset="-128"/>
                        </a:rPr>
                        <a:t>0,08988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MS Mincho" pitchFamily="49" charset="-128"/>
                        </a:rPr>
                        <a:t>Ações sociais e ambientais (AS)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MS Mincho" pitchFamily="49" charset="-128"/>
                        </a:rPr>
                        <a:t>0,07806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MS Mincho" pitchFamily="49" charset="-128"/>
                        </a:rPr>
                        <a:t>Criação emprego (CE)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MS Mincho" pitchFamily="49" charset="-128"/>
                        </a:rPr>
                        <a:t>0,08384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MS Mincho" pitchFamily="49" charset="-128"/>
                        </a:rPr>
                        <a:t>Relações duradouras (RC)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MS Mincho" pitchFamily="49" charset="-128"/>
                        </a:rPr>
                        <a:t>0,03061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MS Mincho" pitchFamily="49" charset="-128"/>
                        </a:rPr>
                        <a:t>Serviço diferenciado (SD)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MS Mincho" pitchFamily="49" charset="-128"/>
                        </a:rPr>
                        <a:t>0,03483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MS Mincho" pitchFamily="49" charset="-128"/>
                        </a:rPr>
                        <a:t>Cumprimento da legislação (CL)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MS Mincho" pitchFamily="49" charset="-128"/>
                        </a:rPr>
                        <a:t>0,04188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2357" name="Text Box 2101"/>
          <p:cNvSpPr txBox="1">
            <a:spLocks noChangeArrowheads="1"/>
          </p:cNvSpPr>
          <p:nvPr/>
        </p:nvSpPr>
        <p:spPr bwMode="auto">
          <a:xfrm>
            <a:off x="395288" y="476250"/>
            <a:ext cx="6192837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Arial" pitchFamily="34" charset="0"/>
                <a:cs typeface="Arial" pitchFamily="34" charset="0"/>
              </a:rPr>
              <a:t>3. INDICADORES DE DESEMPENHO DA</a:t>
            </a:r>
            <a:r>
              <a:rPr lang="en-US" b="1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>
                <a:latin typeface="Arial" pitchFamily="34" charset="0"/>
                <a:cs typeface="Arial" pitchFamily="34" charset="0"/>
              </a:rPr>
              <a:t>LR</a:t>
            </a:r>
            <a:endParaRPr lang="pt-BR" sz="2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82358" name="Text Box 2102"/>
          <p:cNvSpPr txBox="1">
            <a:spLocks noChangeArrowheads="1"/>
          </p:cNvSpPr>
          <p:nvPr/>
        </p:nvSpPr>
        <p:spPr bwMode="auto">
          <a:xfrm>
            <a:off x="6048375" y="6308725"/>
            <a:ext cx="3095625" cy="365125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b="1"/>
              <a:t>9 matrizes com 31 julgamentos</a:t>
            </a:r>
          </a:p>
        </p:txBody>
      </p:sp>
      <p:sp>
        <p:nvSpPr>
          <p:cNvPr id="482359" name="Text Box 2103"/>
          <p:cNvSpPr txBox="1">
            <a:spLocks noChangeArrowheads="1"/>
          </p:cNvSpPr>
          <p:nvPr/>
        </p:nvSpPr>
        <p:spPr bwMode="auto">
          <a:xfrm>
            <a:off x="6877050" y="5805488"/>
            <a:ext cx="1584325" cy="365125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b="1"/>
              <a:t>0 &lt; CR &lt; 0,037</a:t>
            </a:r>
          </a:p>
        </p:txBody>
      </p:sp>
      <p:sp>
        <p:nvSpPr>
          <p:cNvPr id="482360" name="WordArt 2104"/>
          <p:cNvSpPr>
            <a:spLocks noChangeArrowheads="1" noChangeShapeType="1" noTextEdit="1"/>
          </p:cNvSpPr>
          <p:nvPr/>
        </p:nvSpPr>
        <p:spPr bwMode="auto">
          <a:xfrm>
            <a:off x="179388" y="836613"/>
            <a:ext cx="952500" cy="10795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pt-BR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 Black"/>
              </a:rPr>
              <a:t>ANP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3331" name="Group 17"/>
          <p:cNvGrpSpPr>
            <a:grpSpLocks/>
          </p:cNvGrpSpPr>
          <p:nvPr/>
        </p:nvGrpSpPr>
        <p:grpSpPr bwMode="auto">
          <a:xfrm>
            <a:off x="827088" y="1412875"/>
            <a:ext cx="7993062" cy="4159250"/>
            <a:chOff x="521" y="164"/>
            <a:chExt cx="5035" cy="2620"/>
          </a:xfrm>
        </p:grpSpPr>
        <p:sp>
          <p:nvSpPr>
            <p:cNvPr id="483332" name="Rectangle 4"/>
            <p:cNvSpPr>
              <a:spLocks noChangeArrowheads="1"/>
            </p:cNvSpPr>
            <p:nvPr/>
          </p:nvSpPr>
          <p:spPr bwMode="auto">
            <a:xfrm>
              <a:off x="1882" y="981"/>
              <a:ext cx="1724" cy="104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sz="1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3333" name="Text Box 5"/>
            <p:cNvSpPr txBox="1">
              <a:spLocks noChangeArrowheads="1"/>
            </p:cNvSpPr>
            <p:nvPr/>
          </p:nvSpPr>
          <p:spPr bwMode="auto">
            <a:xfrm>
              <a:off x="1973" y="1071"/>
              <a:ext cx="1542" cy="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Arial" pitchFamily="34" charset="0"/>
                  <a:cs typeface="Arial" pitchFamily="34" charset="0"/>
                </a:rPr>
                <a:t>- PROGRAMAS DE LR</a:t>
              </a:r>
            </a:p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Arial" pitchFamily="34" charset="0"/>
                  <a:cs typeface="Arial" pitchFamily="34" charset="0"/>
                </a:rPr>
                <a:t>- INDICADORES DE DESEMPENHO DE LR</a:t>
              </a:r>
            </a:p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Arial" pitchFamily="34" charset="0"/>
                  <a:cs typeface="Arial" pitchFamily="34" charset="0"/>
                </a:rPr>
                <a:t>- MÉTRICAS DE DESEMPENHO DE LR</a:t>
              </a:r>
              <a:endParaRPr lang="pt-BR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3334" name="Line 6"/>
            <p:cNvSpPr>
              <a:spLocks noChangeShapeType="1"/>
            </p:cNvSpPr>
            <p:nvPr/>
          </p:nvSpPr>
          <p:spPr bwMode="auto">
            <a:xfrm flipV="1">
              <a:off x="2381" y="2024"/>
              <a:ext cx="0" cy="45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335" name="Line 7"/>
            <p:cNvSpPr>
              <a:spLocks noChangeShapeType="1"/>
            </p:cNvSpPr>
            <p:nvPr/>
          </p:nvSpPr>
          <p:spPr bwMode="auto">
            <a:xfrm flipV="1">
              <a:off x="3107" y="2024"/>
              <a:ext cx="0" cy="45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336" name="Line 8"/>
            <p:cNvSpPr>
              <a:spLocks noChangeShapeType="1"/>
            </p:cNvSpPr>
            <p:nvPr/>
          </p:nvSpPr>
          <p:spPr bwMode="auto">
            <a:xfrm flipV="1">
              <a:off x="2744" y="482"/>
              <a:ext cx="0" cy="45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337" name="Line 9"/>
            <p:cNvSpPr>
              <a:spLocks noChangeShapeType="1"/>
            </p:cNvSpPr>
            <p:nvPr/>
          </p:nvSpPr>
          <p:spPr bwMode="auto">
            <a:xfrm>
              <a:off x="1474" y="1480"/>
              <a:ext cx="4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338" name="Line 10"/>
            <p:cNvSpPr>
              <a:spLocks noChangeShapeType="1"/>
            </p:cNvSpPr>
            <p:nvPr/>
          </p:nvSpPr>
          <p:spPr bwMode="auto">
            <a:xfrm flipH="1">
              <a:off x="3606" y="1344"/>
              <a:ext cx="45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339" name="Line 11"/>
            <p:cNvSpPr>
              <a:spLocks noChangeShapeType="1"/>
            </p:cNvSpPr>
            <p:nvPr/>
          </p:nvSpPr>
          <p:spPr bwMode="auto">
            <a:xfrm flipH="1">
              <a:off x="3606" y="1706"/>
              <a:ext cx="45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340" name="Text Box 12"/>
            <p:cNvSpPr txBox="1">
              <a:spLocks noChangeArrowheads="1"/>
            </p:cNvSpPr>
            <p:nvPr/>
          </p:nvSpPr>
          <p:spPr bwMode="auto">
            <a:xfrm>
              <a:off x="1837" y="2568"/>
              <a:ext cx="1723" cy="2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latin typeface="Arial" pitchFamily="34" charset="0"/>
                  <a:cs typeface="Arial" pitchFamily="34" charset="0"/>
                </a:rPr>
                <a:t>TIPOS DE CANAL REVERSO</a:t>
              </a:r>
              <a:endParaRPr lang="pt-BR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3341" name="Text Box 13"/>
            <p:cNvSpPr txBox="1">
              <a:spLocks noChangeArrowheads="1"/>
            </p:cNvSpPr>
            <p:nvPr/>
          </p:nvSpPr>
          <p:spPr bwMode="auto">
            <a:xfrm>
              <a:off x="521" y="1298"/>
              <a:ext cx="953" cy="34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Arial" pitchFamily="34" charset="0"/>
                  <a:cs typeface="Arial" pitchFamily="34" charset="0"/>
                </a:rPr>
                <a:t>MÉTODOS MCDM</a:t>
              </a:r>
              <a:endParaRPr lang="pt-BR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3342" name="Text Box 14"/>
            <p:cNvSpPr txBox="1">
              <a:spLocks noChangeArrowheads="1"/>
            </p:cNvSpPr>
            <p:nvPr/>
          </p:nvSpPr>
          <p:spPr bwMode="auto">
            <a:xfrm>
              <a:off x="884" y="164"/>
              <a:ext cx="3991" cy="35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Arial" pitchFamily="34" charset="0"/>
                  <a:cs typeface="Arial" pitchFamily="34" charset="0"/>
                </a:rPr>
                <a:t>INDICADORES DE DESEMPENHO EMPRESARIAL (SEGUNDO AS PERSPECTIVAS DO BSC)</a:t>
              </a:r>
              <a:endParaRPr lang="pt-BR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3343" name="Text Box 15"/>
            <p:cNvSpPr txBox="1">
              <a:spLocks noChangeArrowheads="1"/>
            </p:cNvSpPr>
            <p:nvPr/>
          </p:nvSpPr>
          <p:spPr bwMode="auto">
            <a:xfrm>
              <a:off x="4150" y="1117"/>
              <a:ext cx="1406" cy="35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Arial" pitchFamily="34" charset="0"/>
                  <a:cs typeface="Arial" pitchFamily="34" charset="0"/>
                </a:rPr>
                <a:t>CONTROLE DAS ATIVIDADES DE LR</a:t>
              </a:r>
              <a:endParaRPr lang="pt-BR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3344" name="Text Box 16"/>
            <p:cNvSpPr txBox="1">
              <a:spLocks noChangeArrowheads="1"/>
            </p:cNvSpPr>
            <p:nvPr/>
          </p:nvSpPr>
          <p:spPr bwMode="auto">
            <a:xfrm>
              <a:off x="4150" y="1570"/>
              <a:ext cx="1406" cy="35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Arial" pitchFamily="34" charset="0"/>
                  <a:cs typeface="Arial" pitchFamily="34" charset="0"/>
                </a:rPr>
                <a:t>RELAÇÕES INTERNAS E EXTERNAS DA LR</a:t>
              </a:r>
              <a:endParaRPr lang="pt-BR" sz="1400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83345" name="Lock"/>
          <p:cNvSpPr>
            <a:spLocks noEditPoints="1" noChangeArrowheads="1"/>
          </p:cNvSpPr>
          <p:nvPr/>
        </p:nvSpPr>
        <p:spPr bwMode="auto">
          <a:xfrm>
            <a:off x="2411413" y="3141663"/>
            <a:ext cx="268287" cy="307975"/>
          </a:xfrm>
          <a:custGeom>
            <a:avLst/>
            <a:gdLst>
              <a:gd name="T0" fmla="*/ 85 w 21600"/>
              <a:gd name="T1" fmla="*/ 0 h 21600"/>
              <a:gd name="T2" fmla="*/ 169 w 21600"/>
              <a:gd name="T3" fmla="*/ 86 h 21600"/>
              <a:gd name="T4" fmla="*/ 85 w 21600"/>
              <a:gd name="T5" fmla="*/ 194 h 21600"/>
              <a:gd name="T6" fmla="*/ 0 w 21600"/>
              <a:gd name="T7" fmla="*/ 86 h 21600"/>
              <a:gd name="T8" fmla="*/ 0 60000 65536"/>
              <a:gd name="T9" fmla="*/ 0 60000 65536"/>
              <a:gd name="T10" fmla="*/ 0 60000 65536"/>
              <a:gd name="T11" fmla="*/ 0 60000 65536"/>
              <a:gd name="T12" fmla="*/ 767 w 21600"/>
              <a:gd name="T13" fmla="*/ 9909 h 21600"/>
              <a:gd name="T14" fmla="*/ 21089 w 21600"/>
              <a:gd name="T15" fmla="*/ 1536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93" y="9606"/>
                </a:moveTo>
                <a:lnTo>
                  <a:pt x="2048" y="9606"/>
                </a:lnTo>
                <a:lnTo>
                  <a:pt x="2048" y="4713"/>
                </a:lnTo>
                <a:lnTo>
                  <a:pt x="2420" y="3818"/>
                </a:lnTo>
                <a:lnTo>
                  <a:pt x="2979" y="3028"/>
                </a:lnTo>
                <a:lnTo>
                  <a:pt x="3537" y="2446"/>
                </a:lnTo>
                <a:lnTo>
                  <a:pt x="3956" y="1998"/>
                </a:lnTo>
                <a:lnTo>
                  <a:pt x="4492" y="1581"/>
                </a:lnTo>
                <a:lnTo>
                  <a:pt x="5143" y="1238"/>
                </a:lnTo>
                <a:lnTo>
                  <a:pt x="5912" y="880"/>
                </a:lnTo>
                <a:lnTo>
                  <a:pt x="6587" y="641"/>
                </a:lnTo>
                <a:lnTo>
                  <a:pt x="7518" y="372"/>
                </a:lnTo>
                <a:lnTo>
                  <a:pt x="8425" y="208"/>
                </a:lnTo>
                <a:lnTo>
                  <a:pt x="9496" y="59"/>
                </a:lnTo>
                <a:lnTo>
                  <a:pt x="10637" y="14"/>
                </a:lnTo>
                <a:lnTo>
                  <a:pt x="11614" y="59"/>
                </a:lnTo>
                <a:lnTo>
                  <a:pt x="12382" y="119"/>
                </a:lnTo>
                <a:lnTo>
                  <a:pt x="13034" y="253"/>
                </a:lnTo>
                <a:lnTo>
                  <a:pt x="13779" y="417"/>
                </a:lnTo>
                <a:lnTo>
                  <a:pt x="14500" y="611"/>
                </a:lnTo>
                <a:lnTo>
                  <a:pt x="14733" y="686"/>
                </a:lnTo>
                <a:lnTo>
                  <a:pt x="14989" y="790"/>
                </a:lnTo>
                <a:lnTo>
                  <a:pt x="15175" y="865"/>
                </a:lnTo>
                <a:lnTo>
                  <a:pt x="15385" y="954"/>
                </a:lnTo>
                <a:lnTo>
                  <a:pt x="15431" y="969"/>
                </a:lnTo>
                <a:lnTo>
                  <a:pt x="15594" y="1059"/>
                </a:lnTo>
                <a:lnTo>
                  <a:pt x="15757" y="1148"/>
                </a:lnTo>
                <a:lnTo>
                  <a:pt x="15920" y="1267"/>
                </a:lnTo>
                <a:lnTo>
                  <a:pt x="16106" y="1372"/>
                </a:lnTo>
                <a:lnTo>
                  <a:pt x="16665" y="1730"/>
                </a:lnTo>
                <a:lnTo>
                  <a:pt x="17014" y="1998"/>
                </a:lnTo>
                <a:lnTo>
                  <a:pt x="17480" y="2356"/>
                </a:lnTo>
                <a:lnTo>
                  <a:pt x="17852" y="2804"/>
                </a:lnTo>
                <a:lnTo>
                  <a:pt x="18178" y="3192"/>
                </a:lnTo>
                <a:lnTo>
                  <a:pt x="18527" y="3639"/>
                </a:lnTo>
                <a:lnTo>
                  <a:pt x="18806" y="4132"/>
                </a:lnTo>
                <a:lnTo>
                  <a:pt x="19086" y="4713"/>
                </a:lnTo>
                <a:lnTo>
                  <a:pt x="19272" y="5191"/>
                </a:lnTo>
                <a:lnTo>
                  <a:pt x="19295" y="9606"/>
                </a:lnTo>
                <a:lnTo>
                  <a:pt x="21600" y="9606"/>
                </a:lnTo>
                <a:lnTo>
                  <a:pt x="21600" y="16289"/>
                </a:lnTo>
                <a:lnTo>
                  <a:pt x="21413" y="17184"/>
                </a:lnTo>
                <a:lnTo>
                  <a:pt x="21041" y="17900"/>
                </a:lnTo>
                <a:lnTo>
                  <a:pt x="20668" y="18377"/>
                </a:lnTo>
                <a:lnTo>
                  <a:pt x="20343" y="18855"/>
                </a:lnTo>
                <a:lnTo>
                  <a:pt x="19924" y="19332"/>
                </a:lnTo>
                <a:lnTo>
                  <a:pt x="19388" y="19809"/>
                </a:lnTo>
                <a:lnTo>
                  <a:pt x="18806" y="20242"/>
                </a:lnTo>
                <a:lnTo>
                  <a:pt x="18062" y="20585"/>
                </a:lnTo>
                <a:lnTo>
                  <a:pt x="17270" y="20883"/>
                </a:lnTo>
                <a:lnTo>
                  <a:pt x="16525" y="21182"/>
                </a:lnTo>
                <a:lnTo>
                  <a:pt x="15548" y="21420"/>
                </a:lnTo>
                <a:lnTo>
                  <a:pt x="14803" y="21540"/>
                </a:lnTo>
                <a:lnTo>
                  <a:pt x="13662" y="21674"/>
                </a:lnTo>
                <a:lnTo>
                  <a:pt x="8379" y="21659"/>
                </a:lnTo>
                <a:lnTo>
                  <a:pt x="7168" y="21540"/>
                </a:lnTo>
                <a:lnTo>
                  <a:pt x="6098" y="21331"/>
                </a:lnTo>
                <a:lnTo>
                  <a:pt x="5050" y="21092"/>
                </a:lnTo>
                <a:lnTo>
                  <a:pt x="4003" y="20764"/>
                </a:lnTo>
                <a:lnTo>
                  <a:pt x="3258" y="20391"/>
                </a:lnTo>
                <a:lnTo>
                  <a:pt x="2769" y="20123"/>
                </a:lnTo>
                <a:lnTo>
                  <a:pt x="2281" y="19720"/>
                </a:lnTo>
                <a:lnTo>
                  <a:pt x="1862" y="19407"/>
                </a:lnTo>
                <a:lnTo>
                  <a:pt x="1489" y="19079"/>
                </a:lnTo>
                <a:lnTo>
                  <a:pt x="1070" y="18676"/>
                </a:lnTo>
                <a:lnTo>
                  <a:pt x="744" y="18258"/>
                </a:lnTo>
                <a:lnTo>
                  <a:pt x="325" y="17661"/>
                </a:lnTo>
                <a:lnTo>
                  <a:pt x="162" y="17035"/>
                </a:lnTo>
                <a:lnTo>
                  <a:pt x="93" y="16468"/>
                </a:lnTo>
                <a:lnTo>
                  <a:pt x="93" y="9606"/>
                </a:lnTo>
                <a:close/>
                <a:moveTo>
                  <a:pt x="6098" y="9591"/>
                </a:moveTo>
                <a:lnTo>
                  <a:pt x="6098" y="5220"/>
                </a:lnTo>
                <a:lnTo>
                  <a:pt x="6191" y="4907"/>
                </a:lnTo>
                <a:lnTo>
                  <a:pt x="6307" y="4639"/>
                </a:lnTo>
                <a:lnTo>
                  <a:pt x="6517" y="4370"/>
                </a:lnTo>
                <a:lnTo>
                  <a:pt x="6680" y="4087"/>
                </a:lnTo>
                <a:lnTo>
                  <a:pt x="6889" y="3878"/>
                </a:lnTo>
                <a:lnTo>
                  <a:pt x="7308" y="3520"/>
                </a:lnTo>
                <a:lnTo>
                  <a:pt x="7843" y="3281"/>
                </a:lnTo>
                <a:lnTo>
                  <a:pt x="8402" y="3013"/>
                </a:lnTo>
                <a:lnTo>
                  <a:pt x="9031" y="2834"/>
                </a:lnTo>
                <a:lnTo>
                  <a:pt x="9659" y="2700"/>
                </a:lnTo>
                <a:lnTo>
                  <a:pt x="10497" y="2625"/>
                </a:lnTo>
                <a:lnTo>
                  <a:pt x="11125" y="2655"/>
                </a:lnTo>
                <a:lnTo>
                  <a:pt x="11987" y="2789"/>
                </a:lnTo>
                <a:lnTo>
                  <a:pt x="12522" y="2893"/>
                </a:lnTo>
                <a:lnTo>
                  <a:pt x="13011" y="3028"/>
                </a:lnTo>
                <a:lnTo>
                  <a:pt x="13290" y="3192"/>
                </a:lnTo>
                <a:lnTo>
                  <a:pt x="13709" y="3371"/>
                </a:lnTo>
                <a:lnTo>
                  <a:pt x="13872" y="3505"/>
                </a:lnTo>
                <a:lnTo>
                  <a:pt x="14058" y="3639"/>
                </a:lnTo>
                <a:lnTo>
                  <a:pt x="14291" y="3788"/>
                </a:lnTo>
                <a:lnTo>
                  <a:pt x="14431" y="3953"/>
                </a:lnTo>
                <a:lnTo>
                  <a:pt x="14617" y="4102"/>
                </a:lnTo>
                <a:lnTo>
                  <a:pt x="14826" y="4311"/>
                </a:lnTo>
                <a:lnTo>
                  <a:pt x="14919" y="4534"/>
                </a:lnTo>
                <a:lnTo>
                  <a:pt x="15036" y="4773"/>
                </a:lnTo>
                <a:lnTo>
                  <a:pt x="15175" y="5027"/>
                </a:lnTo>
                <a:lnTo>
                  <a:pt x="15245" y="5220"/>
                </a:lnTo>
                <a:lnTo>
                  <a:pt x="15245" y="9591"/>
                </a:lnTo>
                <a:lnTo>
                  <a:pt x="6098" y="9591"/>
                </a:lnTo>
                <a:close/>
              </a:path>
              <a:path w="21600" h="21600" extrusionOk="0">
                <a:moveTo>
                  <a:pt x="93" y="9606"/>
                </a:moveTo>
                <a:lnTo>
                  <a:pt x="21600" y="9606"/>
                </a:lnTo>
                <a:close/>
              </a:path>
              <a:path w="21600" h="21600" extrusionOk="0">
                <a:moveTo>
                  <a:pt x="11684" y="17109"/>
                </a:moveTo>
                <a:lnTo>
                  <a:pt x="12266" y="19317"/>
                </a:lnTo>
                <a:lnTo>
                  <a:pt x="9659" y="19317"/>
                </a:lnTo>
                <a:lnTo>
                  <a:pt x="10287" y="17124"/>
                </a:lnTo>
                <a:lnTo>
                  <a:pt x="10008" y="16975"/>
                </a:lnTo>
                <a:lnTo>
                  <a:pt x="9799" y="16722"/>
                </a:lnTo>
                <a:lnTo>
                  <a:pt x="9752" y="16408"/>
                </a:lnTo>
                <a:lnTo>
                  <a:pt x="9822" y="16170"/>
                </a:lnTo>
                <a:lnTo>
                  <a:pt x="10008" y="16006"/>
                </a:lnTo>
                <a:lnTo>
                  <a:pt x="10148" y="15871"/>
                </a:lnTo>
                <a:lnTo>
                  <a:pt x="10381" y="15782"/>
                </a:lnTo>
                <a:lnTo>
                  <a:pt x="10660" y="15692"/>
                </a:lnTo>
                <a:lnTo>
                  <a:pt x="11009" y="15677"/>
                </a:lnTo>
                <a:lnTo>
                  <a:pt x="11288" y="15722"/>
                </a:lnTo>
                <a:lnTo>
                  <a:pt x="11614" y="15782"/>
                </a:lnTo>
                <a:lnTo>
                  <a:pt x="11893" y="15946"/>
                </a:lnTo>
                <a:lnTo>
                  <a:pt x="12033" y="16080"/>
                </a:lnTo>
                <a:lnTo>
                  <a:pt x="12173" y="16229"/>
                </a:lnTo>
                <a:lnTo>
                  <a:pt x="12196" y="16408"/>
                </a:lnTo>
                <a:lnTo>
                  <a:pt x="12103" y="16722"/>
                </a:lnTo>
                <a:lnTo>
                  <a:pt x="11987" y="16856"/>
                </a:lnTo>
                <a:lnTo>
                  <a:pt x="11847" y="16975"/>
                </a:lnTo>
                <a:lnTo>
                  <a:pt x="11684" y="17109"/>
                </a:lnTo>
              </a:path>
            </a:pathLst>
          </a:custGeom>
          <a:solidFill>
            <a:srgbClr val="C0C0C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83346" name="AutoShape 22"/>
          <p:cNvSpPr>
            <a:spLocks noChangeArrowheads="1"/>
          </p:cNvSpPr>
          <p:nvPr/>
        </p:nvSpPr>
        <p:spPr bwMode="auto">
          <a:xfrm>
            <a:off x="611188" y="1341438"/>
            <a:ext cx="144462" cy="5111750"/>
          </a:xfrm>
          <a:prstGeom prst="downArrow">
            <a:avLst>
              <a:gd name="adj1" fmla="val 50000"/>
              <a:gd name="adj2" fmla="val 884618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83347" name="WordArt 24"/>
          <p:cNvSpPr>
            <a:spLocks noChangeArrowheads="1" noChangeShapeType="1" noTextEdit="1"/>
          </p:cNvSpPr>
          <p:nvPr/>
        </p:nvSpPr>
        <p:spPr bwMode="auto">
          <a:xfrm rot="5400000">
            <a:off x="-1404144" y="3645694"/>
            <a:ext cx="3744913" cy="28892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pt-BR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PLANEJAMENTO</a:t>
            </a:r>
          </a:p>
        </p:txBody>
      </p:sp>
      <p:sp>
        <p:nvSpPr>
          <p:cNvPr id="483348" name="Text Box 1044"/>
          <p:cNvSpPr txBox="1">
            <a:spLocks noChangeArrowheads="1"/>
          </p:cNvSpPr>
          <p:nvPr/>
        </p:nvSpPr>
        <p:spPr bwMode="auto">
          <a:xfrm>
            <a:off x="684213" y="620713"/>
            <a:ext cx="7164387" cy="579437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22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MODELO GERENCIAMENTO</a:t>
            </a:r>
          </a:p>
        </p:txBody>
      </p:sp>
      <p:sp>
        <p:nvSpPr>
          <p:cNvPr id="483349" name="Text Box 1045"/>
          <p:cNvSpPr txBox="1">
            <a:spLocks noChangeArrowheads="1"/>
          </p:cNvSpPr>
          <p:nvPr/>
        </p:nvSpPr>
        <p:spPr bwMode="auto">
          <a:xfrm>
            <a:off x="971550" y="5734050"/>
            <a:ext cx="7343775" cy="944563"/>
          </a:xfrm>
          <a:prstGeom prst="rect">
            <a:avLst/>
          </a:prstGeom>
          <a:solidFill>
            <a:srgbClr val="CCCCFF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Arial" pitchFamily="34" charset="0"/>
                <a:cs typeface="Arial" pitchFamily="34" charset="0"/>
              </a:rPr>
              <a:t>MODELO CONCEITUAL COM AMPLA BASE DESCRITIVA E QUE INCORPORA ELEMENTOS DO MODELO PRESCRITIVO (ORIENTA SOBRE AS FERRAMENTAS A SEREM USADAS)</a:t>
            </a:r>
            <a:endParaRPr lang="pt-BR" sz="18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483350" name="Picture 1046" descr="MC900299091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3789363"/>
            <a:ext cx="538163" cy="5746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5" name="Text Box 3"/>
          <p:cNvSpPr txBox="1">
            <a:spLocks noChangeArrowheads="1"/>
          </p:cNvSpPr>
          <p:nvPr/>
        </p:nvSpPr>
        <p:spPr bwMode="auto">
          <a:xfrm>
            <a:off x="900113" y="549275"/>
            <a:ext cx="7164387" cy="579438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22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VALIDAÇÃO DO MODELO</a:t>
            </a:r>
          </a:p>
        </p:txBody>
      </p:sp>
      <p:sp>
        <p:nvSpPr>
          <p:cNvPr id="484356" name="Text Box 4"/>
          <p:cNvSpPr txBox="1">
            <a:spLocks noChangeArrowheads="1"/>
          </p:cNvSpPr>
          <p:nvPr/>
        </p:nvSpPr>
        <p:spPr bwMode="auto">
          <a:xfrm>
            <a:off x="250825" y="1125538"/>
            <a:ext cx="3384550" cy="1089025"/>
          </a:xfrm>
          <a:prstGeom prst="rect">
            <a:avLst/>
          </a:prstGeom>
          <a:solidFill>
            <a:srgbClr val="CCCC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latin typeface="Arial" pitchFamily="34" charset="0"/>
                <a:cs typeface="Arial" pitchFamily="34" charset="0"/>
              </a:rPr>
              <a:t>1.VALIDAÇÃO DOS INSTRUMENTOS E TÉCNICAS USADOS DESDE A COLETA DE DADOS</a:t>
            </a:r>
            <a:endParaRPr lang="pt-BR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84357" name="Text Box 5"/>
          <p:cNvSpPr txBox="1">
            <a:spLocks noChangeArrowheads="1"/>
          </p:cNvSpPr>
          <p:nvPr/>
        </p:nvSpPr>
        <p:spPr bwMode="auto">
          <a:xfrm>
            <a:off x="2916238" y="2420938"/>
            <a:ext cx="3384550" cy="844550"/>
          </a:xfrm>
          <a:prstGeom prst="rect">
            <a:avLst/>
          </a:prstGeom>
          <a:solidFill>
            <a:srgbClr val="CCCC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latin typeface="Arial" pitchFamily="34" charset="0"/>
                <a:cs typeface="Arial" pitchFamily="34" charset="0"/>
              </a:rPr>
              <a:t>2.ADEQUAÇÃO DAS HIPÓTESES COM AS FERRAMENTAS UTILIZADAS</a:t>
            </a:r>
            <a:endParaRPr lang="pt-BR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84358" name="Text Box 6"/>
          <p:cNvSpPr txBox="1">
            <a:spLocks noChangeArrowheads="1"/>
          </p:cNvSpPr>
          <p:nvPr/>
        </p:nvSpPr>
        <p:spPr bwMode="auto">
          <a:xfrm>
            <a:off x="5759450" y="3573463"/>
            <a:ext cx="3384550" cy="600075"/>
          </a:xfrm>
          <a:prstGeom prst="rect">
            <a:avLst/>
          </a:prstGeom>
          <a:solidFill>
            <a:srgbClr val="CCCC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latin typeface="Arial" pitchFamily="34" charset="0"/>
                <a:cs typeface="Arial" pitchFamily="34" charset="0"/>
              </a:rPr>
              <a:t>3.VALIDAÇÃO DO MODELO EM TERMOS UTILIDADE</a:t>
            </a:r>
            <a:endParaRPr lang="pt-BR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84359" name="Text Box 7"/>
          <p:cNvSpPr txBox="1">
            <a:spLocks noChangeArrowheads="1"/>
          </p:cNvSpPr>
          <p:nvPr/>
        </p:nvSpPr>
        <p:spPr bwMode="auto">
          <a:xfrm>
            <a:off x="250825" y="2420938"/>
            <a:ext cx="2305050" cy="1925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b="1">
                <a:latin typeface="Arial" pitchFamily="34" charset="0"/>
                <a:cs typeface="Arial" pitchFamily="34" charset="0"/>
              </a:rPr>
              <a:t>-Critérios de seleção das empresas da amostra geral e os casos específicos.</a:t>
            </a:r>
          </a:p>
          <a:p>
            <a:pPr>
              <a:spcBef>
                <a:spcPct val="50000"/>
              </a:spcBef>
            </a:pPr>
            <a:r>
              <a:rPr lang="pt-BR" sz="1600" b="1">
                <a:latin typeface="Arial" pitchFamily="34" charset="0"/>
                <a:cs typeface="Arial" pitchFamily="34" charset="0"/>
              </a:rPr>
              <a:t>-Cruzamento das informações com os casos da literatura.</a:t>
            </a:r>
          </a:p>
        </p:txBody>
      </p:sp>
      <p:sp>
        <p:nvSpPr>
          <p:cNvPr id="484360" name="Text Box 8"/>
          <p:cNvSpPr txBox="1">
            <a:spLocks noChangeArrowheads="1"/>
          </p:cNvSpPr>
          <p:nvPr/>
        </p:nvSpPr>
        <p:spPr bwMode="auto">
          <a:xfrm>
            <a:off x="2743200" y="3343275"/>
            <a:ext cx="2765425" cy="3025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b="1">
                <a:latin typeface="Arial" pitchFamily="34" charset="0"/>
                <a:cs typeface="Arial" pitchFamily="34" charset="0"/>
              </a:rPr>
              <a:t>-Hipótese de que a LR influenciava os indicadores de desempenho empresarial.</a:t>
            </a:r>
          </a:p>
          <a:p>
            <a:pPr>
              <a:spcBef>
                <a:spcPct val="50000"/>
              </a:spcBef>
            </a:pPr>
            <a:r>
              <a:rPr lang="pt-BR" sz="1600" b="1">
                <a:latin typeface="Arial" pitchFamily="34" charset="0"/>
                <a:cs typeface="Arial" pitchFamily="34" charset="0"/>
              </a:rPr>
              <a:t>-Métodos MCDM eram adequados para medir essa influência (AHP/ANP).</a:t>
            </a:r>
          </a:p>
          <a:p>
            <a:pPr>
              <a:spcBef>
                <a:spcPct val="50000"/>
              </a:spcBef>
            </a:pPr>
            <a:r>
              <a:rPr lang="pt-BR" sz="1600" b="1">
                <a:latin typeface="Arial" pitchFamily="34" charset="0"/>
                <a:cs typeface="Arial" pitchFamily="34" charset="0"/>
              </a:rPr>
              <a:t>-Entrevistas demonstram que o ANP podia ser a melhor escolha</a:t>
            </a:r>
          </a:p>
        </p:txBody>
      </p:sp>
      <p:sp>
        <p:nvSpPr>
          <p:cNvPr id="484361" name="Text Box 9"/>
          <p:cNvSpPr txBox="1">
            <a:spLocks noChangeArrowheads="1"/>
          </p:cNvSpPr>
          <p:nvPr/>
        </p:nvSpPr>
        <p:spPr bwMode="auto">
          <a:xfrm>
            <a:off x="5795963" y="4292600"/>
            <a:ext cx="2879725" cy="825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b="1">
                <a:latin typeface="Arial" pitchFamily="34" charset="0"/>
                <a:cs typeface="Arial" pitchFamily="34" charset="0"/>
              </a:rPr>
              <a:t>-Julgamento especialistas com experiência prática nas organizações.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635000" y="228600"/>
            <a:ext cx="787400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b="1">
                <a:latin typeface="Arial" pitchFamily="34" charset="0"/>
                <a:cs typeface="Arial" pitchFamily="34" charset="0"/>
              </a:rPr>
              <a:t>SUSTENTABILIDADE NA CADEIA DE SUPRIMENTOS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1905000" y="6324600"/>
            <a:ext cx="6070600" cy="3667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800">
                <a:latin typeface="Arial" pitchFamily="34" charset="0"/>
                <a:cs typeface="Arial" pitchFamily="34" charset="0"/>
              </a:rPr>
              <a:t>Santos (2010)</a:t>
            </a:r>
          </a:p>
        </p:txBody>
      </p:sp>
      <p:pic>
        <p:nvPicPr>
          <p:cNvPr id="3076" name="Picture 5" descr="C:\Users\Reinaldo\Desktop\a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41388"/>
            <a:ext cx="7724775" cy="497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7696200" y="976313"/>
            <a:ext cx="1778000" cy="32924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000" b="1" i="1">
                <a:latin typeface="Arial" pitchFamily="34" charset="0"/>
                <a:cs typeface="Arial" pitchFamily="34" charset="0"/>
              </a:rPr>
              <a:t>3BL</a:t>
            </a:r>
          </a:p>
          <a:p>
            <a:pPr eaLnBrk="0" hangingPunct="0">
              <a:spcBef>
                <a:spcPct val="50000"/>
              </a:spcBef>
            </a:pPr>
            <a:r>
              <a:rPr lang="pt-BR" sz="2000" b="1" i="1">
                <a:latin typeface="Arial" pitchFamily="34" charset="0"/>
                <a:cs typeface="Arial" pitchFamily="34" charset="0"/>
              </a:rPr>
              <a:t>TRIPLE BOTTOM LINE</a:t>
            </a:r>
          </a:p>
          <a:p>
            <a:pPr eaLnBrk="0" hangingPunct="0">
              <a:spcBef>
                <a:spcPct val="50000"/>
              </a:spcBef>
            </a:pPr>
            <a:endParaRPr lang="pt-BR" sz="2000" b="1" i="1">
              <a:latin typeface="Arial" pitchFamily="34" charset="0"/>
              <a:cs typeface="Arial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pt-BR" sz="2000" b="1" i="1">
                <a:latin typeface="Arial" pitchFamily="34" charset="0"/>
                <a:cs typeface="Arial" pitchFamily="34" charset="0"/>
              </a:rPr>
              <a:t>Viável</a:t>
            </a:r>
          </a:p>
          <a:p>
            <a:pPr eaLnBrk="0" hangingPunct="0">
              <a:spcBef>
                <a:spcPct val="50000"/>
              </a:spcBef>
            </a:pPr>
            <a:r>
              <a:rPr lang="pt-BR" sz="2000" b="1" i="1">
                <a:latin typeface="Arial" pitchFamily="34" charset="0"/>
                <a:cs typeface="Arial" pitchFamily="34" charset="0"/>
              </a:rPr>
              <a:t>Equitativa</a:t>
            </a:r>
          </a:p>
          <a:p>
            <a:pPr eaLnBrk="0" hangingPunct="0">
              <a:spcBef>
                <a:spcPct val="50000"/>
              </a:spcBef>
            </a:pPr>
            <a:r>
              <a:rPr lang="pt-BR" sz="2000" b="1" i="1">
                <a:latin typeface="Arial" pitchFamily="34" charset="0"/>
                <a:cs typeface="Arial" pitchFamily="34" charset="0"/>
              </a:rPr>
              <a:t>Tolerável</a:t>
            </a:r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8305800" y="4343400"/>
            <a:ext cx="228600" cy="1752600"/>
          </a:xfrm>
          <a:prstGeom prst="downArrow">
            <a:avLst>
              <a:gd name="adj1" fmla="val 50000"/>
              <a:gd name="adj2" fmla="val 19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pt-BR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7162800" y="60960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pitchFamily="34" charset="0"/>
              </a:rPr>
              <a:t>Sustentável</a:t>
            </a:r>
            <a:endParaRPr lang="pt-PT">
              <a:latin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218">
    <p:strips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9" name="Text Box 3"/>
          <p:cNvSpPr txBox="1">
            <a:spLocks noChangeArrowheads="1"/>
          </p:cNvSpPr>
          <p:nvPr/>
        </p:nvSpPr>
        <p:spPr bwMode="auto">
          <a:xfrm>
            <a:off x="900113" y="549275"/>
            <a:ext cx="7164387" cy="579438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22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CONCLUSÕES</a:t>
            </a:r>
          </a:p>
        </p:txBody>
      </p:sp>
      <p:sp>
        <p:nvSpPr>
          <p:cNvPr id="485380" name="Text Box 4"/>
          <p:cNvSpPr txBox="1">
            <a:spLocks noChangeArrowheads="1"/>
          </p:cNvSpPr>
          <p:nvPr/>
        </p:nvSpPr>
        <p:spPr bwMode="auto">
          <a:xfrm>
            <a:off x="684213" y="1125538"/>
            <a:ext cx="4392612" cy="457200"/>
          </a:xfrm>
          <a:prstGeom prst="rect">
            <a:avLst/>
          </a:prstGeom>
          <a:solidFill>
            <a:srgbClr val="CCCCFF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22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REFERENCIAL TEÓRICO</a:t>
            </a:r>
          </a:p>
        </p:txBody>
      </p:sp>
      <p:sp>
        <p:nvSpPr>
          <p:cNvPr id="485381" name="Text Box 5"/>
          <p:cNvSpPr txBox="1">
            <a:spLocks noChangeArrowheads="1"/>
          </p:cNvSpPr>
          <p:nvPr/>
        </p:nvSpPr>
        <p:spPr bwMode="auto">
          <a:xfrm>
            <a:off x="228600" y="1628775"/>
            <a:ext cx="866457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Tx/>
              <a:buAutoNum type="arabicPeriod"/>
            </a:pPr>
            <a:r>
              <a:rPr lang="pt-BR" sz="2000" b="1">
                <a:latin typeface="Arial" pitchFamily="34" charset="0"/>
                <a:cs typeface="Arial" pitchFamily="34" charset="0"/>
              </a:rPr>
              <a:t>Necessidade de medir o impacto de programas de LR no desempenho empresarial.</a:t>
            </a:r>
          </a:p>
          <a:p>
            <a:pPr marL="342900" indent="-342900" algn="just">
              <a:spcBef>
                <a:spcPct val="50000"/>
              </a:spcBef>
              <a:buFontTx/>
              <a:buAutoNum type="arabicPeriod"/>
            </a:pPr>
            <a:r>
              <a:rPr lang="pt-BR" sz="2000" b="1">
                <a:latin typeface="Arial" pitchFamily="34" charset="0"/>
                <a:cs typeface="Arial" pitchFamily="34" charset="0"/>
              </a:rPr>
              <a:t>Necessidade de formular modelos mais gerais que permitissem entender os processos de formulação de indicadores de desempenho da LR.</a:t>
            </a:r>
          </a:p>
          <a:p>
            <a:pPr marL="342900" indent="-342900" algn="just">
              <a:spcBef>
                <a:spcPct val="50000"/>
              </a:spcBef>
              <a:buFontTx/>
              <a:buAutoNum type="arabicPeriod"/>
            </a:pPr>
            <a:r>
              <a:rPr lang="pt-BR" sz="2000" b="1">
                <a:latin typeface="Arial" pitchFamily="34" charset="0"/>
                <a:cs typeface="Arial" pitchFamily="34" charset="0"/>
              </a:rPr>
              <a:t>Uso combinado do BSC com métodos MCDM (AHP/ANP).</a:t>
            </a:r>
          </a:p>
        </p:txBody>
      </p:sp>
      <p:sp>
        <p:nvSpPr>
          <p:cNvPr id="485382" name="Text Box 6"/>
          <p:cNvSpPr txBox="1">
            <a:spLocks noChangeArrowheads="1"/>
          </p:cNvSpPr>
          <p:nvPr/>
        </p:nvSpPr>
        <p:spPr bwMode="auto">
          <a:xfrm>
            <a:off x="611188" y="4724400"/>
            <a:ext cx="83534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pt-BR" sz="2000" b="1">
                <a:latin typeface="Arial" pitchFamily="34" charset="0"/>
                <a:cs typeface="Arial" pitchFamily="34" charset="0"/>
              </a:rPr>
              <a:t>Escolha do método misto que favorece a abordagem qualitativa.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pt-BR" sz="2000" b="1">
                <a:latin typeface="Arial" pitchFamily="34" charset="0"/>
                <a:cs typeface="Arial" pitchFamily="34" charset="0"/>
              </a:rPr>
              <a:t>Estratégia de seleção das empresas da amostra (representadas por estudos da literatura).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pt-BR" sz="2000" b="1">
                <a:latin typeface="Arial" pitchFamily="34" charset="0"/>
                <a:cs typeface="Arial" pitchFamily="34" charset="0"/>
              </a:rPr>
              <a:t>Utilização do software </a:t>
            </a:r>
            <a:r>
              <a:rPr lang="pt-BR" sz="2000" b="1" i="1">
                <a:latin typeface="Arial" pitchFamily="34" charset="0"/>
                <a:cs typeface="Arial" pitchFamily="34" charset="0"/>
              </a:rPr>
              <a:t>Super Decisions</a:t>
            </a:r>
            <a:r>
              <a:rPr lang="pt-BR" sz="2000" b="1">
                <a:latin typeface="Arial" pitchFamily="34" charset="0"/>
                <a:cs typeface="Arial" pitchFamily="34" charset="0"/>
              </a:rPr>
              <a:t> versão 1.6.0 e 2.0.5 para os cálculos do AHP/ANP.</a:t>
            </a:r>
          </a:p>
        </p:txBody>
      </p:sp>
      <p:sp>
        <p:nvSpPr>
          <p:cNvPr id="485383" name="Text Box 7"/>
          <p:cNvSpPr txBox="1">
            <a:spLocks noChangeArrowheads="1"/>
          </p:cNvSpPr>
          <p:nvPr/>
        </p:nvSpPr>
        <p:spPr bwMode="auto">
          <a:xfrm>
            <a:off x="609600" y="4038600"/>
            <a:ext cx="5183188" cy="457200"/>
          </a:xfrm>
          <a:prstGeom prst="rect">
            <a:avLst/>
          </a:prstGeom>
          <a:solidFill>
            <a:srgbClr val="CCCCFF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22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ASPECTOS METODOLÓGICOS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3" name="Text Box 1027"/>
          <p:cNvSpPr txBox="1">
            <a:spLocks noChangeArrowheads="1"/>
          </p:cNvSpPr>
          <p:nvPr/>
        </p:nvSpPr>
        <p:spPr bwMode="auto">
          <a:xfrm>
            <a:off x="900113" y="620713"/>
            <a:ext cx="7164387" cy="579437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22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CONCLUSÕES</a:t>
            </a:r>
          </a:p>
        </p:txBody>
      </p:sp>
      <p:sp>
        <p:nvSpPr>
          <p:cNvPr id="486404" name="Text Box 1028"/>
          <p:cNvSpPr txBox="1">
            <a:spLocks noChangeArrowheads="1"/>
          </p:cNvSpPr>
          <p:nvPr/>
        </p:nvSpPr>
        <p:spPr bwMode="auto">
          <a:xfrm>
            <a:off x="684213" y="1412875"/>
            <a:ext cx="6480175" cy="457200"/>
          </a:xfrm>
          <a:prstGeom prst="rect">
            <a:avLst/>
          </a:prstGeom>
          <a:solidFill>
            <a:srgbClr val="CCCCFF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22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OBJETIVOS E MODELO PROPOSTO</a:t>
            </a:r>
          </a:p>
        </p:txBody>
      </p:sp>
      <p:sp>
        <p:nvSpPr>
          <p:cNvPr id="486405" name="Text Box 1029"/>
          <p:cNvSpPr txBox="1">
            <a:spLocks noChangeArrowheads="1"/>
          </p:cNvSpPr>
          <p:nvPr/>
        </p:nvSpPr>
        <p:spPr bwMode="auto">
          <a:xfrm>
            <a:off x="304800" y="2133600"/>
            <a:ext cx="86106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Tx/>
              <a:buAutoNum type="arabicPeriod"/>
            </a:pPr>
            <a:r>
              <a:rPr lang="pt-BR" sz="2000" b="1">
                <a:latin typeface="Arial" pitchFamily="34" charset="0"/>
                <a:cs typeface="Arial" pitchFamily="34" charset="0"/>
              </a:rPr>
              <a:t>Demonstrada a influência da LR sobre o Desempenho Empresarial, resultado que concorda com estudos anteriores de outros pesquisadores.</a:t>
            </a:r>
          </a:p>
          <a:p>
            <a:pPr marL="342900" indent="-342900" algn="just">
              <a:spcBef>
                <a:spcPct val="50000"/>
              </a:spcBef>
              <a:buFontTx/>
              <a:buAutoNum type="arabicPeriod"/>
            </a:pPr>
            <a:r>
              <a:rPr lang="pt-BR" sz="2000" b="1">
                <a:latin typeface="Arial" pitchFamily="34" charset="0"/>
                <a:cs typeface="Arial" pitchFamily="34" charset="0"/>
              </a:rPr>
              <a:t>Seguir a lógica do BSC permitiu identificar quais indicadores de desempenho empresarial podiam ser influenciados pela LR e a sua vez definir indicadores de LR associados a cada programa.</a:t>
            </a:r>
          </a:p>
          <a:p>
            <a:pPr marL="342900" indent="-342900" algn="just">
              <a:spcBef>
                <a:spcPct val="50000"/>
              </a:spcBef>
              <a:buFontTx/>
              <a:buAutoNum type="arabicPeriod"/>
            </a:pPr>
            <a:r>
              <a:rPr lang="pt-BR" sz="2000" b="1">
                <a:latin typeface="Arial" pitchFamily="34" charset="0"/>
                <a:cs typeface="Arial" pitchFamily="34" charset="0"/>
              </a:rPr>
              <a:t>Modelo geral aplicável a empresas de diferentes ramos que permite fazer adequações e onde as ferramentas de tomada de decisão são uma proposta, permitindo o uso de outras.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7" name="Text Box 3"/>
          <p:cNvSpPr txBox="1">
            <a:spLocks noChangeArrowheads="1"/>
          </p:cNvSpPr>
          <p:nvPr/>
        </p:nvSpPr>
        <p:spPr bwMode="auto">
          <a:xfrm>
            <a:off x="900113" y="765175"/>
            <a:ext cx="7164387" cy="579438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22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RECOMENDAÇÕES</a:t>
            </a:r>
          </a:p>
        </p:txBody>
      </p:sp>
      <p:sp>
        <p:nvSpPr>
          <p:cNvPr id="487428" name="Text Box 4"/>
          <p:cNvSpPr txBox="1">
            <a:spLocks noChangeArrowheads="1"/>
          </p:cNvSpPr>
          <p:nvPr/>
        </p:nvSpPr>
        <p:spPr bwMode="auto">
          <a:xfrm>
            <a:off x="304800" y="2493963"/>
            <a:ext cx="8370888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Tx/>
              <a:buAutoNum type="arabicPeriod"/>
            </a:pPr>
            <a:r>
              <a:rPr lang="pt-BR" sz="2000" b="1">
                <a:latin typeface="Arial" pitchFamily="34" charset="0"/>
                <a:cs typeface="Arial" pitchFamily="34" charset="0"/>
              </a:rPr>
              <a:t>Pesquisas junto a amostras representativas de outras empresas para verificar extensão dos resultados.</a:t>
            </a:r>
          </a:p>
          <a:p>
            <a:pPr marL="342900" indent="-342900" algn="just">
              <a:spcBef>
                <a:spcPct val="50000"/>
              </a:spcBef>
              <a:buFontTx/>
              <a:buAutoNum type="arabicPeriod"/>
            </a:pPr>
            <a:r>
              <a:rPr lang="pt-BR" sz="2000" b="1">
                <a:latin typeface="Arial" pitchFamily="34" charset="0"/>
                <a:cs typeface="Arial" pitchFamily="34" charset="0"/>
              </a:rPr>
              <a:t>Pesquisa tipo estudo de caso para aprofundar resultados obtidos e definir métricas específicas.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pt-PT" sz="2400">
                <a:solidFill>
                  <a:srgbClr val="000000"/>
                </a:solidFill>
                <a:latin typeface="Arial" pitchFamily="34" charset="0"/>
              </a:rPr>
              <a:t>Panorama "Logística Verde: Iniciativas de sustentabilidade ambiental das empresas no Brasil 2011". </a:t>
            </a:r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10600" cy="5029200"/>
          </a:xfrm>
        </p:spPr>
        <p:txBody>
          <a:bodyPr/>
          <a:lstStyle/>
          <a:p>
            <a:pPr algn="just">
              <a:buFontTx/>
              <a:buNone/>
            </a:pPr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R</a:t>
            </a:r>
            <a:r>
              <a:rPr lang="pt-PT" sz="2400">
                <a:solidFill>
                  <a:srgbClr val="000000"/>
                </a:solidFill>
                <a:latin typeface="Arial" pitchFamily="34" charset="0"/>
              </a:rPr>
              <a:t>elatório aborda a questão ambiental no Brasil e no mundo, trazendo informações sobre as ações que estão sendo tomadas pelos executivos atuantes em grandes empresas brasileiras. </a:t>
            </a:r>
            <a:endParaRPr lang="en-US" sz="2400">
              <a:solidFill>
                <a:srgbClr val="000000"/>
              </a:solidFill>
              <a:latin typeface="Arial" pitchFamily="34" charset="0"/>
            </a:endParaRPr>
          </a:p>
          <a:p>
            <a:pPr algn="just">
              <a:buFontTx/>
              <a:buNone/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  <a:p>
            <a:pPr algn="just">
              <a:buFontTx/>
              <a:buNone/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  <a:p>
            <a:pPr algn="just">
              <a:buFontTx/>
              <a:buNone/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  <a:p>
            <a:pPr algn="just">
              <a:buFontTx/>
              <a:buNone/>
            </a:pPr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T</a:t>
            </a:r>
            <a:r>
              <a:rPr lang="pt-PT" sz="2400">
                <a:solidFill>
                  <a:srgbClr val="000000"/>
                </a:solidFill>
                <a:latin typeface="Arial" pitchFamily="34" charset="0"/>
              </a:rPr>
              <a:t>rabalho baseado em amplo levantamento de dados e em entrevista realizadas com 109 executivos de logística das maiores indústrias do País. </a:t>
            </a:r>
          </a:p>
        </p:txBody>
      </p:sp>
      <p:sp>
        <p:nvSpPr>
          <p:cNvPr id="425988" name="Text Box 4"/>
          <p:cNvSpPr txBox="1">
            <a:spLocks noChangeArrowheads="1"/>
          </p:cNvSpPr>
          <p:nvPr/>
        </p:nvSpPr>
        <p:spPr bwMode="auto">
          <a:xfrm>
            <a:off x="2552700" y="6172200"/>
            <a:ext cx="403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00000"/>
                </a:solidFill>
                <a:latin typeface="Arial" pitchFamily="34" charset="0"/>
              </a:rPr>
              <a:t>Instituto ILOS – www.ilos.com.br</a:t>
            </a:r>
            <a:endParaRPr lang="pt-PT" sz="18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1026"/>
          <p:cNvSpPr>
            <a:spLocks noChangeArrowheads="1"/>
          </p:cNvSpPr>
          <p:nvPr/>
        </p:nvSpPr>
        <p:spPr bwMode="auto">
          <a:xfrm>
            <a:off x="0" y="838200"/>
            <a:ext cx="91440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2000" b="1">
                <a:solidFill>
                  <a:srgbClr val="000000"/>
                </a:solidFill>
                <a:latin typeface="Arial" pitchFamily="34" charset="0"/>
              </a:rPr>
              <a:t>C</a:t>
            </a:r>
            <a:r>
              <a:rPr lang="pt-PT" sz="2000" b="1">
                <a:solidFill>
                  <a:srgbClr val="000000"/>
                </a:solidFill>
                <a:latin typeface="Arial" pitchFamily="34" charset="0"/>
              </a:rPr>
              <a:t>apítulo</a:t>
            </a:r>
            <a:r>
              <a:rPr lang="en-US" sz="2000" b="1">
                <a:solidFill>
                  <a:srgbClr val="000000"/>
                </a:solidFill>
                <a:latin typeface="Arial" pitchFamily="34" charset="0"/>
              </a:rPr>
              <a:t> 1</a:t>
            </a:r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- A</a:t>
            </a:r>
            <a:r>
              <a:rPr lang="pt-PT" sz="2000">
                <a:solidFill>
                  <a:srgbClr val="000000"/>
                </a:solidFill>
                <a:latin typeface="Arial" pitchFamily="34" charset="0"/>
              </a:rPr>
              <a:t>nálise estruturada da questão ambiental no planeta, discutida de forma macro e abrangente. </a:t>
            </a:r>
            <a:endParaRPr lang="en-US" sz="2000">
              <a:solidFill>
                <a:srgbClr val="000000"/>
              </a:solidFill>
              <a:latin typeface="Arial" pitchFamily="34" charset="0"/>
            </a:endParaRPr>
          </a:p>
          <a:p>
            <a:pPr algn="just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A</a:t>
            </a:r>
            <a:r>
              <a:rPr lang="pt-PT" sz="2000">
                <a:solidFill>
                  <a:srgbClr val="000000"/>
                </a:solidFill>
                <a:latin typeface="Arial" pitchFamily="34" charset="0"/>
              </a:rPr>
              <a:t>presenta</a:t>
            </a:r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-</a:t>
            </a:r>
            <a:r>
              <a:rPr lang="pt-PT" sz="2000">
                <a:solidFill>
                  <a:srgbClr val="000000"/>
                </a:solidFill>
                <a:latin typeface="Arial" pitchFamily="34" charset="0"/>
              </a:rPr>
              <a:t>s</a:t>
            </a:r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e</a:t>
            </a:r>
            <a:r>
              <a:rPr lang="pt-PT" sz="2000">
                <a:solidFill>
                  <a:srgbClr val="000000"/>
                </a:solidFill>
                <a:latin typeface="Arial" pitchFamily="34" charset="0"/>
              </a:rPr>
              <a:t> as emissões de gases de efeito estufa em diversos países, as matrizes de emissões e sua projeção para 2030. </a:t>
            </a:r>
            <a:endParaRPr lang="en-US" sz="2000">
              <a:solidFill>
                <a:srgbClr val="000000"/>
              </a:solidFill>
              <a:latin typeface="Arial" pitchFamily="34" charset="0"/>
            </a:endParaRPr>
          </a:p>
          <a:p>
            <a:pPr algn="just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A</a:t>
            </a:r>
            <a:r>
              <a:rPr lang="pt-PT" sz="2000">
                <a:solidFill>
                  <a:srgbClr val="000000"/>
                </a:solidFill>
                <a:latin typeface="Arial" pitchFamily="34" charset="0"/>
              </a:rPr>
              <a:t>borda ainda os compromissos adotados pelo Brasil para a redução das emissões</a:t>
            </a:r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.</a:t>
            </a:r>
          </a:p>
          <a:p>
            <a:pPr algn="just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O</a:t>
            </a:r>
            <a:r>
              <a:rPr lang="pt-PT" sz="2000">
                <a:solidFill>
                  <a:srgbClr val="000000"/>
                </a:solidFill>
                <a:latin typeface="Arial" pitchFamily="34" charset="0"/>
              </a:rPr>
              <a:t>s investimentos em energia limpa que vêm sendo feitos no mundo </a:t>
            </a:r>
            <a:endParaRPr lang="en-US" sz="2000">
              <a:solidFill>
                <a:srgbClr val="000000"/>
              </a:solidFill>
              <a:latin typeface="Arial" pitchFamily="34" charset="0"/>
            </a:endParaRPr>
          </a:p>
          <a:p>
            <a:pPr algn="just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P</a:t>
            </a:r>
            <a:r>
              <a:rPr lang="pt-PT" sz="2000">
                <a:solidFill>
                  <a:srgbClr val="000000"/>
                </a:solidFill>
                <a:latin typeface="Arial" pitchFamily="34" charset="0"/>
              </a:rPr>
              <a:t>ercepção das empresas brasileiras sobre os possíveis impactos das mudanças climáticas nos seus negócios. </a:t>
            </a:r>
          </a:p>
        </p:txBody>
      </p:sp>
      <p:sp>
        <p:nvSpPr>
          <p:cNvPr id="427011" name="Text Box 1027"/>
          <p:cNvSpPr txBox="1">
            <a:spLocks noChangeArrowheads="1"/>
          </p:cNvSpPr>
          <p:nvPr/>
        </p:nvSpPr>
        <p:spPr bwMode="auto">
          <a:xfrm>
            <a:off x="0" y="3886200"/>
            <a:ext cx="91440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  <a:latin typeface="Arial" pitchFamily="34" charset="0"/>
              </a:rPr>
              <a:t>C</a:t>
            </a:r>
            <a:r>
              <a:rPr lang="pt-PT" sz="2000" b="1">
                <a:solidFill>
                  <a:srgbClr val="000000"/>
                </a:solidFill>
                <a:latin typeface="Arial" pitchFamily="34" charset="0"/>
              </a:rPr>
              <a:t>apítulo </a:t>
            </a:r>
            <a:r>
              <a:rPr lang="en-US" sz="2000" b="1">
                <a:solidFill>
                  <a:srgbClr val="000000"/>
                </a:solidFill>
                <a:latin typeface="Arial" pitchFamily="34" charset="0"/>
              </a:rPr>
              <a:t>2</a:t>
            </a:r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 - T</a:t>
            </a:r>
            <a:r>
              <a:rPr lang="pt-PT" sz="2000">
                <a:solidFill>
                  <a:srgbClr val="000000"/>
                </a:solidFill>
                <a:latin typeface="Arial" pitchFamily="34" charset="0"/>
              </a:rPr>
              <a:t>rata especificamente da sustentabilidade ambiental na logística e n</a:t>
            </a:r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a</a:t>
            </a:r>
            <a:r>
              <a:rPr lang="pt-PT" sz="200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pt-PT" sz="2000" i="1">
                <a:solidFill>
                  <a:srgbClr val="000000"/>
                </a:solidFill>
                <a:latin typeface="Arial" pitchFamily="34" charset="0"/>
              </a:rPr>
              <a:t>supply chain</a:t>
            </a:r>
            <a:r>
              <a:rPr lang="pt-PT" sz="2000">
                <a:solidFill>
                  <a:srgbClr val="000000"/>
                </a:solidFill>
                <a:latin typeface="Arial" pitchFamily="34" charset="0"/>
              </a:rPr>
              <a:t>. </a:t>
            </a:r>
            <a:endParaRPr lang="en-US" sz="2000">
              <a:solidFill>
                <a:srgbClr val="000000"/>
              </a:solidFill>
              <a:latin typeface="Arial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A</a:t>
            </a:r>
            <a:r>
              <a:rPr lang="pt-PT" sz="2000">
                <a:solidFill>
                  <a:srgbClr val="000000"/>
                </a:solidFill>
                <a:latin typeface="Arial" pitchFamily="34" charset="0"/>
              </a:rPr>
              <a:t>nalisadas as emissões causadas pelo transporte no Brasil, comparativamente com outros países. </a:t>
            </a:r>
            <a:endParaRPr lang="en-US" sz="2000">
              <a:solidFill>
                <a:srgbClr val="000000"/>
              </a:solidFill>
              <a:latin typeface="Arial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A</a:t>
            </a:r>
            <a:r>
              <a:rPr lang="pt-PT" sz="2000">
                <a:solidFill>
                  <a:srgbClr val="000000"/>
                </a:solidFill>
                <a:latin typeface="Arial" pitchFamily="34" charset="0"/>
              </a:rPr>
              <a:t>nálise das ações do governo brasileiro em prol de um crescimento sustentável, englobando questões voltadas à legislação e fiscalização. </a:t>
            </a:r>
          </a:p>
        </p:txBody>
      </p:sp>
      <p:sp>
        <p:nvSpPr>
          <p:cNvPr id="427012" name="Rectangle 1028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t-PT">
                <a:solidFill>
                  <a:srgbClr val="000000"/>
                </a:solidFill>
                <a:latin typeface="Arial" pitchFamily="34" charset="0"/>
              </a:rPr>
              <a:t>Panorama "Logística Verde: Iniciativas de sustentabilidade ambiental das empresas no Brasil 2011". 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1026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t-PT">
                <a:solidFill>
                  <a:srgbClr val="000000"/>
                </a:solidFill>
                <a:latin typeface="Arial" pitchFamily="34" charset="0"/>
              </a:rPr>
              <a:t>Panorama "Logística Verde: Iniciativas de sustentabilidade ambiental das empresas no Brasil 2011". </a:t>
            </a:r>
          </a:p>
        </p:txBody>
      </p:sp>
      <p:sp>
        <p:nvSpPr>
          <p:cNvPr id="428035" name="Text Box 1027"/>
          <p:cNvSpPr txBox="1">
            <a:spLocks noChangeArrowheads="1"/>
          </p:cNvSpPr>
          <p:nvPr/>
        </p:nvSpPr>
        <p:spPr bwMode="auto">
          <a:xfrm>
            <a:off x="0" y="914400"/>
            <a:ext cx="91440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  <a:latin typeface="Arial" pitchFamily="34" charset="0"/>
              </a:rPr>
              <a:t>C</a:t>
            </a:r>
            <a:r>
              <a:rPr lang="pt-PT" sz="2000" b="1">
                <a:solidFill>
                  <a:srgbClr val="000000"/>
                </a:solidFill>
                <a:latin typeface="Arial" pitchFamily="34" charset="0"/>
              </a:rPr>
              <a:t>apítulo </a:t>
            </a:r>
            <a:r>
              <a:rPr lang="en-US" sz="2000" b="1">
                <a:solidFill>
                  <a:srgbClr val="000000"/>
                </a:solidFill>
                <a:latin typeface="Arial" pitchFamily="34" charset="0"/>
              </a:rPr>
              <a:t>3</a:t>
            </a:r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 - A</a:t>
            </a:r>
            <a:r>
              <a:rPr lang="pt-PT" sz="2000">
                <a:solidFill>
                  <a:srgbClr val="000000"/>
                </a:solidFill>
                <a:latin typeface="Arial" pitchFamily="34" charset="0"/>
              </a:rPr>
              <a:t>presenta os resultados das entrevistas feitas com os executivos de logística do Brasil. </a:t>
            </a:r>
            <a:endParaRPr lang="en-US" sz="2000">
              <a:solidFill>
                <a:srgbClr val="000000"/>
              </a:solidFill>
              <a:latin typeface="Arial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I</a:t>
            </a:r>
            <a:r>
              <a:rPr lang="pt-PT" sz="2000">
                <a:solidFill>
                  <a:srgbClr val="000000"/>
                </a:solidFill>
                <a:latin typeface="Arial" pitchFamily="34" charset="0"/>
              </a:rPr>
              <a:t>dentifica as ações sustentáveis adotadas pelas empresas do País que buscam reduzir o impacto ambiental das atividades logísticas, </a:t>
            </a:r>
            <a:endParaRPr lang="en-US" sz="2000">
              <a:solidFill>
                <a:srgbClr val="000000"/>
              </a:solidFill>
              <a:latin typeface="Arial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Identifica </a:t>
            </a:r>
            <a:r>
              <a:rPr lang="pt-PT" sz="2000">
                <a:solidFill>
                  <a:srgbClr val="000000"/>
                </a:solidFill>
                <a:latin typeface="Arial" pitchFamily="34" charset="0"/>
              </a:rPr>
              <a:t>as barreiras à implementação dessas ações e as oportunidades de ganho para as empresas que atuam de forma sustentável na sua cadeia de suprimentos. </a:t>
            </a:r>
          </a:p>
        </p:txBody>
      </p:sp>
      <p:sp>
        <p:nvSpPr>
          <p:cNvPr id="428036" name="Text Box 1028"/>
          <p:cNvSpPr txBox="1">
            <a:spLocks noChangeArrowheads="1"/>
          </p:cNvSpPr>
          <p:nvPr/>
        </p:nvSpPr>
        <p:spPr bwMode="auto">
          <a:xfrm>
            <a:off x="0" y="3886200"/>
            <a:ext cx="91440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  <a:latin typeface="Arial" pitchFamily="34" charset="0"/>
              </a:rPr>
              <a:t>C</a:t>
            </a:r>
            <a:r>
              <a:rPr lang="pt-PT" sz="2000" b="1">
                <a:solidFill>
                  <a:srgbClr val="000000"/>
                </a:solidFill>
                <a:latin typeface="Arial" pitchFamily="34" charset="0"/>
              </a:rPr>
              <a:t>apítulo </a:t>
            </a:r>
            <a:r>
              <a:rPr lang="en-US" sz="2000" b="1">
                <a:solidFill>
                  <a:srgbClr val="000000"/>
                </a:solidFill>
                <a:latin typeface="Arial" pitchFamily="34" charset="0"/>
              </a:rPr>
              <a:t>4</a:t>
            </a:r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 - T</a:t>
            </a:r>
            <a:r>
              <a:rPr lang="pt-PT" sz="2000">
                <a:solidFill>
                  <a:srgbClr val="000000"/>
                </a:solidFill>
                <a:latin typeface="Arial" pitchFamily="34" charset="0"/>
              </a:rPr>
              <a:t>raz uma complementação do terceiro, apresentando todos os resultados detalhados da pesquisa de campo realizada pelo Instituto ILOS. </a:t>
            </a:r>
            <a:endParaRPr lang="en-US" sz="2000">
              <a:solidFill>
                <a:srgbClr val="000000"/>
              </a:solidFill>
              <a:latin typeface="Arial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T</a:t>
            </a:r>
            <a:r>
              <a:rPr lang="pt-PT" sz="2000">
                <a:solidFill>
                  <a:srgbClr val="000000"/>
                </a:solidFill>
                <a:latin typeface="Arial" pitchFamily="34" charset="0"/>
              </a:rPr>
              <a:t>raz tabelas e gráficos descritivos, segmentados por setor e nível de maturidade da empresa, </a:t>
            </a:r>
            <a:endParaRPr lang="en-US" sz="2000">
              <a:solidFill>
                <a:srgbClr val="000000"/>
              </a:solidFill>
              <a:latin typeface="Arial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P</a:t>
            </a:r>
            <a:r>
              <a:rPr lang="pt-PT" sz="2000">
                <a:solidFill>
                  <a:srgbClr val="000000"/>
                </a:solidFill>
                <a:latin typeface="Arial" pitchFamily="34" charset="0"/>
              </a:rPr>
              <a:t>ermit</a:t>
            </a:r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e</a:t>
            </a:r>
            <a:r>
              <a:rPr lang="pt-PT" sz="2000">
                <a:solidFill>
                  <a:srgbClr val="000000"/>
                </a:solidFill>
                <a:latin typeface="Arial" pitchFamily="34" charset="0"/>
              </a:rPr>
              <a:t> uma comparação muito rica entre companhias com características distintas. 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1219200" y="381000"/>
            <a:ext cx="762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4400">
                <a:solidFill>
                  <a:schemeClr val="tx2"/>
                </a:solidFill>
                <a:latin typeface="Arial" pitchFamily="34" charset="0"/>
              </a:rPr>
              <a:t>Comentários Finais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685800" y="2133600"/>
            <a:ext cx="2209800" cy="762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3124200" y="1752600"/>
            <a:ext cx="2514600" cy="1371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6477000" y="1752600"/>
            <a:ext cx="2438400" cy="1371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1219200" y="3505200"/>
            <a:ext cx="7162800" cy="838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9400" name="AutoShape 8"/>
          <p:cNvSpPr>
            <a:spLocks noChangeArrowheads="1"/>
          </p:cNvSpPr>
          <p:nvPr/>
        </p:nvSpPr>
        <p:spPr bwMode="auto">
          <a:xfrm>
            <a:off x="1676400" y="2895600"/>
            <a:ext cx="228600" cy="533400"/>
          </a:xfrm>
          <a:prstGeom prst="downArrow">
            <a:avLst>
              <a:gd name="adj1" fmla="val 50000"/>
              <a:gd name="adj2" fmla="val 58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9401" name="AutoShape 9"/>
          <p:cNvSpPr>
            <a:spLocks noChangeArrowheads="1"/>
          </p:cNvSpPr>
          <p:nvPr/>
        </p:nvSpPr>
        <p:spPr bwMode="auto">
          <a:xfrm>
            <a:off x="4419600" y="3124200"/>
            <a:ext cx="304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9402" name="AutoShape 10"/>
          <p:cNvSpPr>
            <a:spLocks noChangeArrowheads="1"/>
          </p:cNvSpPr>
          <p:nvPr/>
        </p:nvSpPr>
        <p:spPr bwMode="auto">
          <a:xfrm>
            <a:off x="7391400" y="3124200"/>
            <a:ext cx="304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9403" name="AutoShape 11"/>
          <p:cNvSpPr>
            <a:spLocks noChangeArrowheads="1"/>
          </p:cNvSpPr>
          <p:nvPr/>
        </p:nvSpPr>
        <p:spPr bwMode="auto">
          <a:xfrm>
            <a:off x="5638800" y="2362200"/>
            <a:ext cx="838200" cy="304800"/>
          </a:xfrm>
          <a:prstGeom prst="leftRightArrow">
            <a:avLst>
              <a:gd name="adj1" fmla="val 50000"/>
              <a:gd name="adj2" fmla="val 5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9404" name="Text Box 12"/>
          <p:cNvSpPr txBox="1">
            <a:spLocks noChangeArrowheads="1"/>
          </p:cNvSpPr>
          <p:nvPr/>
        </p:nvSpPr>
        <p:spPr bwMode="auto">
          <a:xfrm>
            <a:off x="838200" y="2133600"/>
            <a:ext cx="1905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>
                <a:solidFill>
                  <a:srgbClr val="020603"/>
                </a:solidFill>
                <a:latin typeface="Arial" pitchFamily="34" charset="0"/>
              </a:rPr>
              <a:t>Objetivos</a:t>
            </a:r>
          </a:p>
          <a:p>
            <a:pPr algn="ctr">
              <a:spcBef>
                <a:spcPct val="50000"/>
              </a:spcBef>
            </a:pPr>
            <a:r>
              <a:rPr lang="pt-BR" sz="2000" b="1">
                <a:solidFill>
                  <a:srgbClr val="020603"/>
                </a:solidFill>
                <a:latin typeface="Arial" pitchFamily="34" charset="0"/>
              </a:rPr>
              <a:t>Estratégias</a:t>
            </a:r>
          </a:p>
        </p:txBody>
      </p:sp>
      <p:sp>
        <p:nvSpPr>
          <p:cNvPr id="59405" name="Text Box 13"/>
          <p:cNvSpPr txBox="1">
            <a:spLocks noChangeArrowheads="1"/>
          </p:cNvSpPr>
          <p:nvPr/>
        </p:nvSpPr>
        <p:spPr bwMode="auto">
          <a:xfrm>
            <a:off x="3048000" y="1768475"/>
            <a:ext cx="2590800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600" b="1" u="sng">
                <a:solidFill>
                  <a:srgbClr val="020603"/>
                </a:solidFill>
                <a:latin typeface="Arial" pitchFamily="34" charset="0"/>
              </a:rPr>
              <a:t>Funções Internas</a:t>
            </a:r>
            <a:endParaRPr lang="pt-BR" sz="1600" b="1">
              <a:solidFill>
                <a:srgbClr val="020603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pt-BR" sz="1400" b="1">
                <a:solidFill>
                  <a:srgbClr val="020603"/>
                </a:solidFill>
                <a:latin typeface="Arial" pitchFamily="34" charset="0"/>
              </a:rPr>
              <a:t>-Meio ambiente</a:t>
            </a:r>
          </a:p>
          <a:p>
            <a:pPr>
              <a:spcBef>
                <a:spcPct val="50000"/>
              </a:spcBef>
            </a:pPr>
            <a:r>
              <a:rPr lang="pt-BR" sz="1400" b="1">
                <a:solidFill>
                  <a:srgbClr val="020603"/>
                </a:solidFill>
                <a:latin typeface="Arial" pitchFamily="34" charset="0"/>
              </a:rPr>
              <a:t>-Operações/Logística</a:t>
            </a:r>
          </a:p>
          <a:p>
            <a:pPr>
              <a:spcBef>
                <a:spcPct val="50000"/>
              </a:spcBef>
            </a:pPr>
            <a:r>
              <a:rPr lang="pt-BR" sz="1400" b="1">
                <a:solidFill>
                  <a:srgbClr val="020603"/>
                </a:solidFill>
                <a:latin typeface="Arial" pitchFamily="34" charset="0"/>
              </a:rPr>
              <a:t>-Marketing/Vendas</a:t>
            </a:r>
            <a:endParaRPr lang="pt-BR" sz="1600" b="1">
              <a:solidFill>
                <a:srgbClr val="020603"/>
              </a:solidFill>
              <a:latin typeface="Arial" pitchFamily="34" charset="0"/>
            </a:endParaRPr>
          </a:p>
          <a:p>
            <a:pPr algn="ctr">
              <a:spcBef>
                <a:spcPct val="50000"/>
              </a:spcBef>
            </a:pPr>
            <a:endParaRPr lang="pt-BR" sz="1600" b="1">
              <a:solidFill>
                <a:srgbClr val="020603"/>
              </a:solidFill>
              <a:latin typeface="Arial" pitchFamily="34" charset="0"/>
            </a:endParaRPr>
          </a:p>
        </p:txBody>
      </p:sp>
      <p:sp>
        <p:nvSpPr>
          <p:cNvPr id="59406" name="Text Box 14"/>
          <p:cNvSpPr txBox="1">
            <a:spLocks noChangeArrowheads="1"/>
          </p:cNvSpPr>
          <p:nvPr/>
        </p:nvSpPr>
        <p:spPr bwMode="auto">
          <a:xfrm>
            <a:off x="6400800" y="1828800"/>
            <a:ext cx="274320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600" b="1" u="sng">
                <a:solidFill>
                  <a:srgbClr val="020603"/>
                </a:solidFill>
                <a:latin typeface="Arial" pitchFamily="34" charset="0"/>
              </a:rPr>
              <a:t>Pressões Externas</a:t>
            </a:r>
            <a:endParaRPr lang="pt-BR" sz="1600" b="1">
              <a:solidFill>
                <a:srgbClr val="020603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pt-BR" sz="1400" b="1">
                <a:solidFill>
                  <a:srgbClr val="020603"/>
                </a:solidFill>
                <a:latin typeface="Arial" pitchFamily="34" charset="0"/>
              </a:rPr>
              <a:t>-Regulações</a:t>
            </a:r>
          </a:p>
          <a:p>
            <a:pPr>
              <a:spcBef>
                <a:spcPct val="50000"/>
              </a:spcBef>
            </a:pPr>
            <a:r>
              <a:rPr lang="pt-BR" sz="1400" b="1">
                <a:solidFill>
                  <a:srgbClr val="020603"/>
                </a:solidFill>
                <a:latin typeface="Arial" pitchFamily="34" charset="0"/>
              </a:rPr>
              <a:t>-Fornecedores</a:t>
            </a:r>
          </a:p>
          <a:p>
            <a:pPr>
              <a:spcBef>
                <a:spcPct val="50000"/>
              </a:spcBef>
            </a:pPr>
            <a:r>
              <a:rPr lang="pt-BR" sz="1400" b="1">
                <a:solidFill>
                  <a:srgbClr val="020603"/>
                </a:solidFill>
                <a:latin typeface="Arial" pitchFamily="34" charset="0"/>
              </a:rPr>
              <a:t>-Consumidores</a:t>
            </a:r>
          </a:p>
        </p:txBody>
      </p:sp>
      <p:sp>
        <p:nvSpPr>
          <p:cNvPr id="59407" name="Text Box 15"/>
          <p:cNvSpPr txBox="1">
            <a:spLocks noChangeArrowheads="1"/>
          </p:cNvSpPr>
          <p:nvPr/>
        </p:nvSpPr>
        <p:spPr bwMode="auto">
          <a:xfrm>
            <a:off x="1403350" y="3716338"/>
            <a:ext cx="685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>
                <a:solidFill>
                  <a:srgbClr val="020603"/>
                </a:solidFill>
                <a:latin typeface="Arial" pitchFamily="34" charset="0"/>
              </a:rPr>
              <a:t>Logística Reversa </a:t>
            </a:r>
          </a:p>
        </p:txBody>
      </p:sp>
      <p:sp>
        <p:nvSpPr>
          <p:cNvPr id="59408" name="Text Box 16"/>
          <p:cNvSpPr txBox="1">
            <a:spLocks noChangeArrowheads="1"/>
          </p:cNvSpPr>
          <p:nvPr/>
        </p:nvSpPr>
        <p:spPr bwMode="auto">
          <a:xfrm>
            <a:off x="762000" y="106680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>
                <a:solidFill>
                  <a:srgbClr val="02060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Estado das práticas</a:t>
            </a:r>
            <a:r>
              <a:rPr lang="pt-BR" b="1">
                <a:solidFill>
                  <a:srgbClr val="020603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59409" name="AutoShape 17"/>
          <p:cNvSpPr>
            <a:spLocks noChangeArrowheads="1"/>
          </p:cNvSpPr>
          <p:nvPr/>
        </p:nvSpPr>
        <p:spPr bwMode="auto">
          <a:xfrm rot="5400000">
            <a:off x="2194719" y="4366419"/>
            <a:ext cx="720725" cy="719137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9410" name="AutoShape 18"/>
          <p:cNvSpPr>
            <a:spLocks noChangeArrowheads="1"/>
          </p:cNvSpPr>
          <p:nvPr/>
        </p:nvSpPr>
        <p:spPr bwMode="auto">
          <a:xfrm rot="5400000">
            <a:off x="935037" y="4833938"/>
            <a:ext cx="1655763" cy="719138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9411" name="Text Box 19"/>
          <p:cNvSpPr txBox="1">
            <a:spLocks noChangeArrowheads="1"/>
          </p:cNvSpPr>
          <p:nvPr/>
        </p:nvSpPr>
        <p:spPr bwMode="auto">
          <a:xfrm>
            <a:off x="2916238" y="4724400"/>
            <a:ext cx="5472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20603"/>
                </a:solidFill>
                <a:latin typeface="Arial" pitchFamily="34" charset="0"/>
              </a:rPr>
              <a:t>Influencia o desempenho empresarial</a:t>
            </a:r>
            <a:endParaRPr lang="pt-BR" sz="2000" b="1">
              <a:solidFill>
                <a:srgbClr val="020603"/>
              </a:solidFill>
              <a:latin typeface="Arial" pitchFamily="34" charset="0"/>
            </a:endParaRPr>
          </a:p>
        </p:txBody>
      </p:sp>
      <p:sp>
        <p:nvSpPr>
          <p:cNvPr id="59412" name="Text Box 20"/>
          <p:cNvSpPr txBox="1">
            <a:spLocks noChangeArrowheads="1"/>
          </p:cNvSpPr>
          <p:nvPr/>
        </p:nvSpPr>
        <p:spPr bwMode="auto">
          <a:xfrm>
            <a:off x="2195513" y="5373688"/>
            <a:ext cx="67198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20603"/>
                </a:solidFill>
                <a:latin typeface="Arial" pitchFamily="34" charset="0"/>
              </a:rPr>
              <a:t>Precisa de indicadores para medir seu desempenho</a:t>
            </a:r>
            <a:endParaRPr lang="pt-BR" sz="2000" b="1">
              <a:solidFill>
                <a:srgbClr val="020603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2071688" y="23813"/>
            <a:ext cx="49990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4400">
                <a:solidFill>
                  <a:schemeClr val="tx2"/>
                </a:solidFill>
                <a:latin typeface="Arial" pitchFamily="34" charset="0"/>
              </a:rPr>
              <a:t>Comentários Finais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990600" y="990600"/>
            <a:ext cx="7685088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>
                <a:solidFill>
                  <a:srgbClr val="020603"/>
                </a:solidFill>
                <a:latin typeface="Arial" pitchFamily="34" charset="0"/>
              </a:rPr>
              <a:t>A LR não tem sido objetivo prioritário nas empresas já que é um tema recente... </a:t>
            </a:r>
            <a:r>
              <a:rPr lang="pt-BR">
                <a:solidFill>
                  <a:srgbClr val="FF0066"/>
                </a:solidFill>
                <a:latin typeface="Arial" pitchFamily="34" charset="0"/>
              </a:rPr>
              <a:t>(coisa do passado)</a:t>
            </a:r>
          </a:p>
          <a:p>
            <a:pPr algn="just">
              <a:spcBef>
                <a:spcPct val="50000"/>
              </a:spcBef>
            </a:pPr>
            <a:endParaRPr lang="pt-BR">
              <a:solidFill>
                <a:srgbClr val="FF0066"/>
              </a:solidFill>
              <a:latin typeface="Arial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pt-BR">
                <a:solidFill>
                  <a:srgbClr val="020603"/>
                </a:solidFill>
                <a:latin typeface="Arial" pitchFamily="34" charset="0"/>
              </a:rPr>
              <a:t>A LR a cada dia vai ganhando importância </a:t>
            </a:r>
            <a:r>
              <a:rPr lang="pt-BR">
                <a:solidFill>
                  <a:srgbClr val="FF0066"/>
                </a:solidFill>
                <a:latin typeface="Arial" pitchFamily="34" charset="0"/>
              </a:rPr>
              <a:t>(estudos recentes demonstram isso)</a:t>
            </a:r>
            <a:r>
              <a:rPr lang="pt-BR">
                <a:solidFill>
                  <a:srgbClr val="020603"/>
                </a:solidFill>
                <a:latin typeface="Arial" pitchFamily="34" charset="0"/>
              </a:rPr>
              <a:t> e será uma reconhecida área de atuação na gestão empresarial</a:t>
            </a:r>
          </a:p>
          <a:p>
            <a:pPr algn="just">
              <a:spcBef>
                <a:spcPct val="50000"/>
              </a:spcBef>
            </a:pPr>
            <a:endParaRPr lang="pt-BR">
              <a:solidFill>
                <a:srgbClr val="020603"/>
              </a:solidFill>
              <a:latin typeface="Arial" pitchFamily="34" charset="0"/>
            </a:endParaRPr>
          </a:p>
          <a:p>
            <a:pPr algn="just">
              <a:spcBef>
                <a:spcPct val="50000"/>
              </a:spcBef>
            </a:pPr>
            <a:endParaRPr lang="pt-BR">
              <a:solidFill>
                <a:srgbClr val="020603"/>
              </a:solidFill>
              <a:latin typeface="Arial" pitchFamily="34" charset="0"/>
            </a:endParaRPr>
          </a:p>
          <a:p>
            <a:pPr algn="just">
              <a:spcBef>
                <a:spcPct val="50000"/>
              </a:spcBef>
            </a:pPr>
            <a:endParaRPr lang="pt-BR">
              <a:solidFill>
                <a:srgbClr val="020603"/>
              </a:solidFill>
              <a:latin typeface="Arial" pitchFamily="34" charset="0"/>
            </a:endParaRPr>
          </a:p>
          <a:p>
            <a:pPr algn="just">
              <a:spcBef>
                <a:spcPct val="50000"/>
              </a:spcBef>
            </a:pPr>
            <a:endParaRPr lang="pt-BR">
              <a:solidFill>
                <a:srgbClr val="020603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ChangeArrowheads="1"/>
          </p:cNvSpPr>
          <p:nvPr>
            <p:ph type="title"/>
          </p:nvPr>
        </p:nvSpPr>
        <p:spPr>
          <a:xfrm>
            <a:off x="381000" y="228600"/>
            <a:ext cx="8534400" cy="762000"/>
          </a:xfrm>
          <a:noFill/>
          <a:ln/>
        </p:spPr>
        <p:txBody>
          <a:bodyPr lIns="92075" tIns="46038" rIns="92075" bIns="46038"/>
          <a:lstStyle/>
          <a:p>
            <a:r>
              <a:rPr lang="pt-BR">
                <a:latin typeface="Arial" pitchFamily="34" charset="0"/>
              </a:rPr>
              <a:t>Comentários Finais</a:t>
            </a:r>
          </a:p>
        </p:txBody>
      </p:sp>
      <p:sp>
        <p:nvSpPr>
          <p:cNvPr id="396291" name="Rectangle 3"/>
          <p:cNvSpPr>
            <a:spLocks noChangeArrowheads="1"/>
          </p:cNvSpPr>
          <p:nvPr>
            <p:ph type="body" idx="1"/>
          </p:nvPr>
        </p:nvSpPr>
        <p:spPr>
          <a:xfrm>
            <a:off x="228600" y="990600"/>
            <a:ext cx="8686800" cy="5105400"/>
          </a:xfrm>
          <a:noFill/>
          <a:ln/>
        </p:spPr>
        <p:txBody>
          <a:bodyPr lIns="92075" tIns="46038" rIns="92075" bIns="46038"/>
          <a:lstStyle/>
          <a:p>
            <a:pPr>
              <a:buFontTx/>
              <a:buNone/>
            </a:pPr>
            <a:r>
              <a:rPr lang="pt-BR" sz="2800">
                <a:latin typeface="Arial" pitchFamily="34" charset="0"/>
              </a:rPr>
              <a:t>Diagnóstico:</a:t>
            </a:r>
          </a:p>
          <a:p>
            <a:pPr algn="ctr"/>
            <a:endParaRPr lang="pt-BR" sz="1000">
              <a:latin typeface="Arial" pitchFamily="34" charset="0"/>
            </a:endParaRPr>
          </a:p>
          <a:p>
            <a:pPr algn="ctr">
              <a:buFontTx/>
              <a:buNone/>
            </a:pPr>
            <a:r>
              <a:rPr lang="pt-BR" sz="2800">
                <a:latin typeface="Arial" pitchFamily="34" charset="0"/>
              </a:rPr>
              <a:t>Sintomas de Problemas nos Retornos</a:t>
            </a:r>
          </a:p>
          <a:p>
            <a:pPr lvl="1"/>
            <a:endParaRPr lang="pt-BR" sz="1100">
              <a:latin typeface="Arial" pitchFamily="34" charset="0"/>
            </a:endParaRPr>
          </a:p>
          <a:p>
            <a:pPr lvl="1"/>
            <a:r>
              <a:rPr lang="pt-BR" sz="2600">
                <a:latin typeface="Arial" pitchFamily="34" charset="0"/>
              </a:rPr>
              <a:t>retornos mais rápidos que processamento</a:t>
            </a:r>
            <a:endParaRPr lang="pt-BR" sz="2400">
              <a:latin typeface="Arial" pitchFamily="34" charset="0"/>
            </a:endParaRPr>
          </a:p>
          <a:p>
            <a:pPr lvl="1"/>
            <a:endParaRPr lang="pt-BR" sz="900">
              <a:latin typeface="Arial" pitchFamily="34" charset="0"/>
            </a:endParaRPr>
          </a:p>
          <a:p>
            <a:pPr lvl="1"/>
            <a:r>
              <a:rPr lang="pt-BR" sz="2600">
                <a:latin typeface="Arial" pitchFamily="34" charset="0"/>
              </a:rPr>
              <a:t>altos estoques de retorno no armazém</a:t>
            </a:r>
            <a:endParaRPr lang="pt-BR" sz="2400">
              <a:latin typeface="Arial" pitchFamily="34" charset="0"/>
            </a:endParaRPr>
          </a:p>
          <a:p>
            <a:pPr lvl="1"/>
            <a:endParaRPr lang="pt-BR" sz="900">
              <a:latin typeface="Arial" pitchFamily="34" charset="0"/>
            </a:endParaRPr>
          </a:p>
          <a:p>
            <a:pPr lvl="1"/>
            <a:r>
              <a:rPr lang="pt-BR" sz="2600">
                <a:latin typeface="Arial" pitchFamily="34" charset="0"/>
              </a:rPr>
              <a:t>retornos não-identificados ou não-autorizados</a:t>
            </a:r>
            <a:endParaRPr lang="pt-BR" sz="2400">
              <a:latin typeface="Arial" pitchFamily="34" charset="0"/>
            </a:endParaRPr>
          </a:p>
          <a:p>
            <a:pPr lvl="1"/>
            <a:endParaRPr lang="pt-BR" sz="900">
              <a:latin typeface="Arial" pitchFamily="34" charset="0"/>
            </a:endParaRPr>
          </a:p>
          <a:p>
            <a:pPr lvl="1"/>
            <a:r>
              <a:rPr lang="pt-BR" sz="2600">
                <a:latin typeface="Arial" pitchFamily="34" charset="0"/>
              </a:rPr>
              <a:t>ciclo de processamento alto</a:t>
            </a:r>
            <a:endParaRPr lang="pt-BR" sz="2400">
              <a:latin typeface="Arial" pitchFamily="34" charset="0"/>
            </a:endParaRPr>
          </a:p>
          <a:p>
            <a:pPr lvl="1"/>
            <a:endParaRPr lang="pt-BR" sz="900">
              <a:latin typeface="Arial" pitchFamily="34" charset="0"/>
            </a:endParaRPr>
          </a:p>
          <a:p>
            <a:pPr lvl="1"/>
            <a:r>
              <a:rPr lang="pt-BR" sz="2600">
                <a:latin typeface="Arial" pitchFamily="34" charset="0"/>
              </a:rPr>
              <a:t>custo total de retorno desconhecido</a:t>
            </a:r>
            <a:endParaRPr lang="pt-BR" sz="2400">
              <a:latin typeface="Arial" pitchFamily="34" charset="0"/>
            </a:endParaRPr>
          </a:p>
          <a:p>
            <a:pPr lvl="1"/>
            <a:endParaRPr lang="pt-BR" sz="900">
              <a:latin typeface="Arial" pitchFamily="34" charset="0"/>
            </a:endParaRPr>
          </a:p>
          <a:p>
            <a:pPr lvl="1"/>
            <a:r>
              <a:rPr lang="pt-BR" sz="2600">
                <a:latin typeface="Arial" pitchFamily="34" charset="0"/>
              </a:rPr>
              <a:t>perda de confiança pelo cliente</a:t>
            </a:r>
            <a:endParaRPr lang="pt-BR" sz="2400">
              <a:latin typeface="Arial" pitchFamily="34" charset="0"/>
            </a:endParaRPr>
          </a:p>
        </p:txBody>
      </p:sp>
    </p:spTree>
  </p:cSld>
  <p:clrMapOvr>
    <a:masterClrMapping/>
  </p:clrMapOvr>
  <p:transition>
    <p:cut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ChangeArrowheads="1"/>
          </p:cNvSpPr>
          <p:nvPr>
            <p:ph type="body" idx="1"/>
          </p:nvPr>
        </p:nvSpPr>
        <p:spPr>
          <a:xfrm>
            <a:off x="0" y="685800"/>
            <a:ext cx="9144000" cy="5410200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buFontTx/>
              <a:buNone/>
            </a:pPr>
            <a:r>
              <a:rPr lang="pt-BR">
                <a:latin typeface="Arial" pitchFamily="34" charset="0"/>
              </a:rPr>
              <a:t>Tendências: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pt-BR" sz="3000">
                <a:latin typeface="Arial" pitchFamily="34" charset="0"/>
              </a:rPr>
              <a:t>Reconhecimento do papel estratégico da LR</a:t>
            </a:r>
            <a:endParaRPr lang="pt-BR" sz="1300">
              <a:latin typeface="Arial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pt-BR" sz="1100">
              <a:latin typeface="Arial" pitchFamily="34" charset="0"/>
            </a:endParaRP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pt-BR" sz="3000">
                <a:latin typeface="Arial" pitchFamily="34" charset="0"/>
              </a:rPr>
              <a:t>Redução do Fluxo Reverso: reduzir custos - tecnologia no </a:t>
            </a:r>
            <a:r>
              <a:rPr lang="pt-BR" sz="3000" i="1">
                <a:latin typeface="Arial" pitchFamily="34" charset="0"/>
              </a:rPr>
              <a:t>Gatekeeping</a:t>
            </a:r>
            <a:r>
              <a:rPr lang="pt-BR" sz="3000">
                <a:latin typeface="Arial" pitchFamily="34" charset="0"/>
              </a:rPr>
              <a:t> (</a:t>
            </a:r>
            <a:r>
              <a:rPr lang="pt-BR" sz="3000" i="1">
                <a:latin typeface="Arial" pitchFamily="34" charset="0"/>
              </a:rPr>
              <a:t>Web-Based</a:t>
            </a:r>
            <a:r>
              <a:rPr lang="pt-BR" sz="3000">
                <a:latin typeface="Arial" pitchFamily="34" charset="0"/>
              </a:rPr>
              <a:t>), decidir quanto antes pela disposição, melhor gerenciamento de dados (TI, EDI), ciclo menor.</a:t>
            </a:r>
            <a:endParaRPr lang="pt-BR">
              <a:latin typeface="Arial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pt-BR" sz="1100">
              <a:latin typeface="Arial" pitchFamily="34" charset="0"/>
            </a:endParaRP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pt-BR" sz="3000">
                <a:latin typeface="Arial" pitchFamily="34" charset="0"/>
              </a:rPr>
              <a:t>Gerenciamento do Fluxo Reverso: Padronização do Processo, </a:t>
            </a:r>
            <a:r>
              <a:rPr lang="pt-BR" sz="3000" i="1">
                <a:latin typeface="Arial" pitchFamily="34" charset="0"/>
              </a:rPr>
              <a:t>Centralized Return Centers</a:t>
            </a:r>
            <a:r>
              <a:rPr lang="pt-BR" sz="3000">
                <a:latin typeface="Arial" pitchFamily="34" charset="0"/>
              </a:rPr>
              <a:t>, 3PL’s, Mercados Secundários (</a:t>
            </a:r>
            <a:r>
              <a:rPr lang="pt-BR" sz="3000" i="1">
                <a:latin typeface="Arial" pitchFamily="34" charset="0"/>
              </a:rPr>
              <a:t>Web-Based</a:t>
            </a:r>
            <a:r>
              <a:rPr lang="pt-BR" sz="3000">
                <a:latin typeface="Arial" pitchFamily="34" charset="0"/>
              </a:rPr>
              <a:t>), Retorno Zero.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pt-BR">
                <a:latin typeface="Arial" pitchFamily="34" charset="0"/>
              </a:rPr>
              <a:t>    Modelos, Algoritmos (PO) e Soluções em TI</a:t>
            </a:r>
            <a:endParaRPr lang="pt-BR" sz="3400">
              <a:latin typeface="Arial" pitchFamily="34" charset="0"/>
            </a:endParaRPr>
          </a:p>
        </p:txBody>
      </p:sp>
      <p:sp>
        <p:nvSpPr>
          <p:cNvPr id="397315" name="Rectangle 3"/>
          <p:cNvSpPr>
            <a:spLocks noChangeArrowheads="1"/>
          </p:cNvSpPr>
          <p:nvPr/>
        </p:nvSpPr>
        <p:spPr bwMode="auto">
          <a:xfrm>
            <a:off x="2286000" y="0"/>
            <a:ext cx="49990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4400">
                <a:solidFill>
                  <a:schemeClr val="tx2"/>
                </a:solidFill>
                <a:latin typeface="Arial" pitchFamily="34" charset="0"/>
              </a:rPr>
              <a:t>Comentários Finais</a:t>
            </a:r>
            <a:endParaRPr lang="pt-PT" sz="440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9731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2400" y="6400800"/>
            <a:ext cx="228600" cy="2286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>
    <p:cut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1405</TotalTime>
  <Words>6933</Words>
  <Application>Microsoft PowerPoint</Application>
  <PresentationFormat>Apresentação na tela (4:3)</PresentationFormat>
  <Paragraphs>1299</Paragraphs>
  <Slides>107</Slides>
  <Notes>11</Notes>
  <HiddenSlides>0</HiddenSlides>
  <MMClips>0</MMClips>
  <ScaleCrop>false</ScaleCrop>
  <HeadingPairs>
    <vt:vector size="8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107</vt:i4>
      </vt:variant>
    </vt:vector>
  </HeadingPairs>
  <TitlesOfParts>
    <vt:vector size="121" baseType="lpstr">
      <vt:lpstr>Times New Roman</vt:lpstr>
      <vt:lpstr>Arial</vt:lpstr>
      <vt:lpstr>Wingdings</vt:lpstr>
      <vt:lpstr>Monotype Sorts</vt:lpstr>
      <vt:lpstr>Arial Unicode MS</vt:lpstr>
      <vt:lpstr>Lucida Sans Unicode</vt:lpstr>
      <vt:lpstr>Arial Narrow</vt:lpstr>
      <vt:lpstr>Comic Sans MS</vt:lpstr>
      <vt:lpstr>MinionPro-Regular</vt:lpstr>
      <vt:lpstr>MS Mincho</vt:lpstr>
      <vt:lpstr>Calibri</vt:lpstr>
      <vt:lpstr>Estrutura padrão</vt:lpstr>
      <vt:lpstr>PBrush</vt:lpstr>
      <vt:lpstr>Microsoft Clip Gallery</vt:lpstr>
      <vt:lpstr> Logística Reversa e Sustentabilidade: Conceitos e Cases</vt:lpstr>
      <vt:lpstr>Sumário</vt:lpstr>
      <vt:lpstr>Slide 3</vt:lpstr>
      <vt:lpstr>Slide 4</vt:lpstr>
      <vt:lpstr>Slide 5</vt:lpstr>
      <vt:lpstr>Slide 6</vt:lpstr>
      <vt:lpstr>Como será o Supply Chain no Futuro? 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Modelo de SCM do GSCF – Global Supply Chain Forum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Setor de embalagem inaugura participação em discussão de Norma ISO (26/09/2011)  </vt:lpstr>
      <vt:lpstr>Slide 34</vt:lpstr>
      <vt:lpstr>Classificação dos Produtos Retornados:</vt:lpstr>
      <vt:lpstr>Diferenças entre fluxo direto e reverso</vt:lpstr>
      <vt:lpstr>Slide 37</vt:lpstr>
      <vt:lpstr>RELAÇÃO ENTRE CUSTOS LOGÍSTICOS DIRETOS E REVERSOS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                     Importância da LR</vt:lpstr>
      <vt:lpstr>Importância da LR</vt:lpstr>
      <vt:lpstr>   Questões Ambientais </vt:lpstr>
      <vt:lpstr>                     Importância da LR</vt:lpstr>
      <vt:lpstr>Importância da LR  Uso estratégico</vt:lpstr>
      <vt:lpstr>                     Importância da LR</vt:lpstr>
      <vt:lpstr>Procedimentos e Metodologias </vt:lpstr>
      <vt:lpstr>Procedimentos e Metodologias</vt:lpstr>
      <vt:lpstr>           Procedimentos e Metodologias </vt:lpstr>
      <vt:lpstr>Procedimentos e Metodologias </vt:lpstr>
      <vt:lpstr>                                               Procedimentos e Metodologias </vt:lpstr>
      <vt:lpstr>       Procedimentos e Metodologias </vt:lpstr>
      <vt:lpstr>                  Modelos Quantitativos</vt:lpstr>
      <vt:lpstr>Referências Básicas de PO Aplicada à LR</vt:lpstr>
      <vt:lpstr>Dificuldades de Implantação</vt:lpstr>
      <vt:lpstr>Slide 64</vt:lpstr>
      <vt:lpstr>Slide 65</vt:lpstr>
      <vt:lpstr>Case</vt:lpstr>
      <vt:lpstr>Logística Reversa numa Empresa de Laminação de Vidros: um Estudo de Caso</vt:lpstr>
      <vt:lpstr>Case Evaluating the Benefits of Returnable/Reusable Packing Programs   ORBIS/Menasha Corporation  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Panorama "Logística Verde: Iniciativas de sustentabilidade ambiental das empresas no Brasil 2011". </vt:lpstr>
      <vt:lpstr>Slide 94</vt:lpstr>
      <vt:lpstr>Slide 95</vt:lpstr>
      <vt:lpstr>Slide 96</vt:lpstr>
      <vt:lpstr>Slide 97</vt:lpstr>
      <vt:lpstr>Comentários Finais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Slide 107</vt:lpstr>
    </vt:vector>
  </TitlesOfParts>
  <Company>Unesp - Feg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Marins</dc:creator>
  <cp:lastModifiedBy>gvalverde</cp:lastModifiedBy>
  <cp:revision>109</cp:revision>
  <dcterms:created xsi:type="dcterms:W3CDTF">2011-06-06T19:24:31Z</dcterms:created>
  <dcterms:modified xsi:type="dcterms:W3CDTF">2013-09-25T19:52:14Z</dcterms:modified>
</cp:coreProperties>
</file>